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609" r:id="rId3"/>
    <p:sldId id="273" r:id="rId4"/>
    <p:sldId id="257" r:id="rId5"/>
    <p:sldId id="272" r:id="rId6"/>
    <p:sldId id="955" r:id="rId7"/>
    <p:sldId id="951" r:id="rId8"/>
    <p:sldId id="261" r:id="rId9"/>
    <p:sldId id="610" r:id="rId10"/>
    <p:sldId id="338" r:id="rId11"/>
    <p:sldId id="363" r:id="rId12"/>
    <p:sldId id="95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DE7178-2A36-F04E-B847-A9BA7482F295}" type="doc">
      <dgm:prSet loTypeId="urn:microsoft.com/office/officeart/2005/8/layout/cycle6" loCatId="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A30DAB2-C257-AD4F-8661-4E3BC4AD3396}">
      <dgm:prSet phldrT="[Text]" custT="1"/>
      <dgm:spPr/>
      <dgm:t>
        <a:bodyPr lIns="36000" tIns="36000" rIns="36000" bIns="36000"/>
        <a:lstStyle/>
        <a:p>
          <a:r>
            <a:rPr lang="en-US" sz="1600" b="1" dirty="0">
              <a:solidFill>
                <a:schemeClr val="tx1"/>
              </a:solidFill>
            </a:rPr>
            <a:t>Stewardship</a:t>
          </a:r>
        </a:p>
      </dgm:t>
    </dgm:pt>
    <dgm:pt modelId="{559E75B0-93F2-A94A-8ABB-9ED04587BBE2}" type="parTrans" cxnId="{E97A7228-F226-D646-907B-BFADF2FDE842}">
      <dgm:prSet/>
      <dgm:spPr/>
      <dgm:t>
        <a:bodyPr/>
        <a:lstStyle/>
        <a:p>
          <a:endParaRPr lang="en-US" sz="2400" b="1"/>
        </a:p>
      </dgm:t>
    </dgm:pt>
    <dgm:pt modelId="{B645A4E7-B172-1E43-A4B8-D17E228A4311}" type="sibTrans" cxnId="{E97A7228-F226-D646-907B-BFADF2FDE842}">
      <dgm:prSet/>
      <dgm:spPr/>
      <dgm:t>
        <a:bodyPr/>
        <a:lstStyle/>
        <a:p>
          <a:endParaRPr lang="en-US" sz="2400" b="1"/>
        </a:p>
      </dgm:t>
    </dgm:pt>
    <dgm:pt modelId="{3BFF5940-188A-434A-987A-489808871029}">
      <dgm:prSet phldrT="[Text]" custT="1"/>
      <dgm:spPr/>
      <dgm:t>
        <a:bodyPr lIns="0" tIns="36000" rIns="0" bIns="36000"/>
        <a:lstStyle/>
        <a:p>
          <a:r>
            <a:rPr lang="en-US" sz="1600" b="1" dirty="0">
              <a:solidFill>
                <a:schemeClr val="tx1"/>
              </a:solidFill>
            </a:rPr>
            <a:t>Financial Management</a:t>
          </a:r>
        </a:p>
      </dgm:t>
    </dgm:pt>
    <dgm:pt modelId="{B61D9EC8-7D29-764E-95BF-67B43D00D7B3}" type="parTrans" cxnId="{FF564F63-9DC7-444D-A0D0-8DC9A14FC0AA}">
      <dgm:prSet/>
      <dgm:spPr/>
      <dgm:t>
        <a:bodyPr/>
        <a:lstStyle/>
        <a:p>
          <a:endParaRPr lang="en-US" sz="2400" b="1"/>
        </a:p>
      </dgm:t>
    </dgm:pt>
    <dgm:pt modelId="{D560E6E3-924A-D443-8B20-E282763908A0}" type="sibTrans" cxnId="{FF564F63-9DC7-444D-A0D0-8DC9A14FC0AA}">
      <dgm:prSet/>
      <dgm:spPr/>
      <dgm:t>
        <a:bodyPr/>
        <a:lstStyle/>
        <a:p>
          <a:endParaRPr lang="en-US" sz="2400" b="1"/>
        </a:p>
      </dgm:t>
    </dgm:pt>
    <dgm:pt modelId="{1A6D82A0-495B-C74E-ADB9-64CE7D2D1E78}">
      <dgm:prSet phldrT="[Text]" custT="1"/>
      <dgm:spPr/>
      <dgm:t>
        <a:bodyPr lIns="0" rIns="0"/>
        <a:lstStyle/>
        <a:p>
          <a:r>
            <a:rPr lang="en-US" sz="1600" b="1" dirty="0">
              <a:solidFill>
                <a:schemeClr val="tx1"/>
              </a:solidFill>
            </a:rPr>
            <a:t>Social Service Delivery</a:t>
          </a:r>
        </a:p>
      </dgm:t>
    </dgm:pt>
    <dgm:pt modelId="{194EC48A-676E-244D-96A1-E84C23FDADB6}" type="parTrans" cxnId="{46FCCEA5-0527-A346-B868-13CE679E78CD}">
      <dgm:prSet/>
      <dgm:spPr/>
      <dgm:t>
        <a:bodyPr/>
        <a:lstStyle/>
        <a:p>
          <a:endParaRPr lang="en-US" sz="2400" b="1"/>
        </a:p>
      </dgm:t>
    </dgm:pt>
    <dgm:pt modelId="{033B3916-8B64-2047-B085-E1D95F3E5A02}" type="sibTrans" cxnId="{46FCCEA5-0527-A346-B868-13CE679E78CD}">
      <dgm:prSet/>
      <dgm:spPr/>
      <dgm:t>
        <a:bodyPr/>
        <a:lstStyle/>
        <a:p>
          <a:endParaRPr lang="en-US" sz="2400" b="1"/>
        </a:p>
      </dgm:t>
    </dgm:pt>
    <dgm:pt modelId="{794EAF12-1038-2C4B-9E85-61DEF1C4A397}">
      <dgm:prSet phldrT="[Text]" custT="1"/>
      <dgm:spPr/>
      <dgm:t>
        <a:bodyPr/>
        <a:lstStyle/>
        <a:p>
          <a:r>
            <a:rPr lang="en-US" sz="1600" b="1" dirty="0">
              <a:solidFill>
                <a:schemeClr val="tx1"/>
              </a:solidFill>
            </a:rPr>
            <a:t>Purchasing </a:t>
          </a:r>
        </a:p>
      </dgm:t>
    </dgm:pt>
    <dgm:pt modelId="{4CE4F6D0-22F5-6043-A4EF-06857EA8BD62}" type="parTrans" cxnId="{6D7CE53F-D065-1744-BD92-AC330BF6FDB2}">
      <dgm:prSet/>
      <dgm:spPr/>
      <dgm:t>
        <a:bodyPr/>
        <a:lstStyle/>
        <a:p>
          <a:endParaRPr lang="en-US" sz="2400" b="1"/>
        </a:p>
      </dgm:t>
    </dgm:pt>
    <dgm:pt modelId="{BF5BA687-31BA-7143-838B-95AD1F149095}" type="sibTrans" cxnId="{6D7CE53F-D065-1744-BD92-AC330BF6FDB2}">
      <dgm:prSet/>
      <dgm:spPr/>
      <dgm:t>
        <a:bodyPr/>
        <a:lstStyle/>
        <a:p>
          <a:endParaRPr lang="en-US" sz="2400" b="1"/>
        </a:p>
      </dgm:t>
    </dgm:pt>
    <dgm:pt modelId="{C54697D8-7F92-8647-B5C3-078CC800114D}">
      <dgm:prSet phldrT="[Text]" custT="1"/>
      <dgm:spPr/>
      <dgm:t>
        <a:bodyPr/>
        <a:lstStyle/>
        <a:p>
          <a:r>
            <a:rPr lang="en-US" sz="1600" b="1" dirty="0">
              <a:solidFill>
                <a:schemeClr val="tx1"/>
              </a:solidFill>
            </a:rPr>
            <a:t>Technical Support</a:t>
          </a:r>
        </a:p>
      </dgm:t>
    </dgm:pt>
    <dgm:pt modelId="{2F26AFAB-35CC-7E4D-B4E1-E31C7C2E83FA}" type="parTrans" cxnId="{950420E2-EE1E-8C45-BF2C-F9F1C9AD4CF4}">
      <dgm:prSet/>
      <dgm:spPr/>
      <dgm:t>
        <a:bodyPr/>
        <a:lstStyle/>
        <a:p>
          <a:endParaRPr lang="en-US" sz="2400" b="1"/>
        </a:p>
      </dgm:t>
    </dgm:pt>
    <dgm:pt modelId="{E3BC9621-1CAE-BB4E-80A4-EC31405716E0}" type="sibTrans" cxnId="{950420E2-EE1E-8C45-BF2C-F9F1C9AD4CF4}">
      <dgm:prSet/>
      <dgm:spPr/>
      <dgm:t>
        <a:bodyPr/>
        <a:lstStyle/>
        <a:p>
          <a:endParaRPr lang="en-US" sz="2400" b="1"/>
        </a:p>
      </dgm:t>
    </dgm:pt>
    <dgm:pt modelId="{689D4CCB-A6BC-4843-AC3B-A6DB5C5A77C6}">
      <dgm:prSet phldrT="[Text]" custT="1"/>
      <dgm:spPr/>
      <dgm:t>
        <a:bodyPr lIns="0" rIns="0"/>
        <a:lstStyle/>
        <a:p>
          <a:r>
            <a:rPr lang="en-US" sz="1600" b="1" dirty="0">
              <a:solidFill>
                <a:schemeClr val="tx1"/>
              </a:solidFill>
            </a:rPr>
            <a:t>Administration</a:t>
          </a:r>
        </a:p>
      </dgm:t>
    </dgm:pt>
    <dgm:pt modelId="{26EB54E8-67F1-BE41-AC81-62F3D672DD6E}" type="parTrans" cxnId="{4BD89BF4-5297-7C4B-8647-16486213B85B}">
      <dgm:prSet/>
      <dgm:spPr/>
      <dgm:t>
        <a:bodyPr/>
        <a:lstStyle/>
        <a:p>
          <a:endParaRPr lang="en-US" sz="2400" b="1"/>
        </a:p>
      </dgm:t>
    </dgm:pt>
    <dgm:pt modelId="{48C76B2E-1FBC-2C4D-BDAA-537AF4F85652}" type="sibTrans" cxnId="{4BD89BF4-5297-7C4B-8647-16486213B85B}">
      <dgm:prSet/>
      <dgm:spPr/>
      <dgm:t>
        <a:bodyPr/>
        <a:lstStyle/>
        <a:p>
          <a:endParaRPr lang="en-US" sz="2400" b="1"/>
        </a:p>
      </dgm:t>
    </dgm:pt>
    <dgm:pt modelId="{BAE315F2-BB84-A24F-8305-B4781AF3449F}">
      <dgm:prSet phldrT="[Text]" custT="1"/>
      <dgm:spPr/>
      <dgm:t>
        <a:bodyPr/>
        <a:lstStyle/>
        <a:p>
          <a:r>
            <a:rPr lang="hu-HU" sz="1600" b="1" dirty="0" err="1">
              <a:solidFill>
                <a:schemeClr val="tx1"/>
              </a:solidFill>
            </a:rPr>
            <a:t>Quality</a:t>
          </a:r>
          <a:r>
            <a:rPr lang="hu-HU" sz="1600" b="1" dirty="0">
              <a:solidFill>
                <a:schemeClr val="tx1"/>
              </a:solidFill>
            </a:rPr>
            <a:t> Management</a:t>
          </a:r>
          <a:endParaRPr lang="en-US" sz="1600" b="1" dirty="0">
            <a:solidFill>
              <a:schemeClr val="tx1"/>
            </a:solidFill>
          </a:endParaRPr>
        </a:p>
      </dgm:t>
    </dgm:pt>
    <dgm:pt modelId="{F47B7957-DE6A-464C-A19F-A5AC967FDDB1}" type="parTrans" cxnId="{4A106775-2B45-9149-85BA-0B6CE6E4FA55}">
      <dgm:prSet/>
      <dgm:spPr/>
      <dgm:t>
        <a:bodyPr/>
        <a:lstStyle/>
        <a:p>
          <a:endParaRPr lang="en-US" sz="2400" b="1"/>
        </a:p>
      </dgm:t>
    </dgm:pt>
    <dgm:pt modelId="{AE60CDE5-4AFC-CE4A-A30B-03CCDA1BE1B1}" type="sibTrans" cxnId="{4A106775-2B45-9149-85BA-0B6CE6E4FA55}">
      <dgm:prSet/>
      <dgm:spPr/>
      <dgm:t>
        <a:bodyPr/>
        <a:lstStyle/>
        <a:p>
          <a:endParaRPr lang="en-US" sz="2400" b="1"/>
        </a:p>
      </dgm:t>
    </dgm:pt>
    <dgm:pt modelId="{99D7B356-BE84-A94C-B36D-2F5456B3B94B}">
      <dgm:prSet phldrT="[Text]" custT="1"/>
      <dgm:spPr/>
      <dgm:t>
        <a:bodyPr/>
        <a:lstStyle/>
        <a:p>
          <a:r>
            <a:rPr lang="en-US" sz="1600" b="1" dirty="0">
              <a:solidFill>
                <a:schemeClr val="tx1"/>
              </a:solidFill>
            </a:rPr>
            <a:t>Monitoring &amp; Evaluation</a:t>
          </a:r>
        </a:p>
      </dgm:t>
    </dgm:pt>
    <dgm:pt modelId="{3CA09FDB-B438-C841-B7E9-CC0C800FA3B1}" type="parTrans" cxnId="{B384064C-A90D-6B4F-9413-C97DBC774DBD}">
      <dgm:prSet/>
      <dgm:spPr/>
      <dgm:t>
        <a:bodyPr/>
        <a:lstStyle/>
        <a:p>
          <a:endParaRPr lang="en-US" sz="2400" b="1"/>
        </a:p>
      </dgm:t>
    </dgm:pt>
    <dgm:pt modelId="{12C05F23-351C-1244-8395-986144AEBCFF}" type="sibTrans" cxnId="{B384064C-A90D-6B4F-9413-C97DBC774DBD}">
      <dgm:prSet/>
      <dgm:spPr/>
      <dgm:t>
        <a:bodyPr/>
        <a:lstStyle/>
        <a:p>
          <a:endParaRPr lang="en-US" sz="2400" b="1"/>
        </a:p>
      </dgm:t>
    </dgm:pt>
    <dgm:pt modelId="{E6533C66-0349-BA46-A13A-F76857412A60}">
      <dgm:prSet phldrT="[Text]" custT="1"/>
      <dgm:spPr/>
      <dgm:t>
        <a:bodyPr/>
        <a:lstStyle/>
        <a:p>
          <a:r>
            <a:rPr lang="en-US" sz="1600" b="1" dirty="0">
              <a:solidFill>
                <a:schemeClr val="tx1"/>
              </a:solidFill>
            </a:rPr>
            <a:t>Revenue collection &amp; pooling</a:t>
          </a:r>
        </a:p>
      </dgm:t>
    </dgm:pt>
    <dgm:pt modelId="{DB489896-912B-F64D-922B-EEAD8C2D13D0}" type="sibTrans" cxnId="{7D19D7F9-ECF6-E540-BEC8-8A5D65FA67C2}">
      <dgm:prSet/>
      <dgm:spPr/>
      <dgm:t>
        <a:bodyPr/>
        <a:lstStyle/>
        <a:p>
          <a:endParaRPr lang="en-US" sz="2400" b="1"/>
        </a:p>
      </dgm:t>
    </dgm:pt>
    <dgm:pt modelId="{B746A3D0-9819-2443-8446-626E4CA559BC}" type="parTrans" cxnId="{7D19D7F9-ECF6-E540-BEC8-8A5D65FA67C2}">
      <dgm:prSet/>
      <dgm:spPr/>
      <dgm:t>
        <a:bodyPr/>
        <a:lstStyle/>
        <a:p>
          <a:endParaRPr lang="en-US" sz="2400" b="1"/>
        </a:p>
      </dgm:t>
    </dgm:pt>
    <dgm:pt modelId="{51B0D1C0-6D8B-6243-9919-B85EF8ABC8CD}" type="pres">
      <dgm:prSet presAssocID="{CBDE7178-2A36-F04E-B847-A9BA7482F295}" presName="cycle" presStyleCnt="0">
        <dgm:presLayoutVars>
          <dgm:dir/>
          <dgm:resizeHandles val="exact"/>
        </dgm:presLayoutVars>
      </dgm:prSet>
      <dgm:spPr/>
    </dgm:pt>
    <dgm:pt modelId="{B43D14C1-4745-7E43-AA8A-38BDF897551F}" type="pres">
      <dgm:prSet presAssocID="{BA30DAB2-C257-AD4F-8661-4E3BC4AD3396}" presName="node" presStyleLbl="node1" presStyleIdx="0" presStyleCnt="9" custScaleX="195422" custScaleY="163378" custRadScaleRad="97776" custRadScaleInc="1">
        <dgm:presLayoutVars>
          <dgm:bulletEnabled val="1"/>
        </dgm:presLayoutVars>
      </dgm:prSet>
      <dgm:spPr/>
    </dgm:pt>
    <dgm:pt modelId="{FBBB4D9C-089B-944A-AA91-257A157CAE6F}" type="pres">
      <dgm:prSet presAssocID="{BA30DAB2-C257-AD4F-8661-4E3BC4AD3396}" presName="spNode" presStyleCnt="0"/>
      <dgm:spPr/>
    </dgm:pt>
    <dgm:pt modelId="{1F89F120-28D9-E24F-9D49-E4489A47EA97}" type="pres">
      <dgm:prSet presAssocID="{B645A4E7-B172-1E43-A4B8-D17E228A4311}" presName="sibTrans" presStyleLbl="sibTrans1D1" presStyleIdx="0" presStyleCnt="9"/>
      <dgm:spPr/>
    </dgm:pt>
    <dgm:pt modelId="{36C94689-1BD9-7041-92DC-B53A6B447CDB}" type="pres">
      <dgm:prSet presAssocID="{E6533C66-0349-BA46-A13A-F76857412A60}" presName="node" presStyleLbl="node1" presStyleIdx="1" presStyleCnt="9" custScaleX="175940" custScaleY="163384" custRadScaleRad="98666" custRadScaleInc="51865">
        <dgm:presLayoutVars>
          <dgm:bulletEnabled val="1"/>
        </dgm:presLayoutVars>
      </dgm:prSet>
      <dgm:spPr/>
    </dgm:pt>
    <dgm:pt modelId="{4E1AD251-D9DD-9943-A1E1-A7A1B587173E}" type="pres">
      <dgm:prSet presAssocID="{E6533C66-0349-BA46-A13A-F76857412A60}" presName="spNode" presStyleCnt="0"/>
      <dgm:spPr/>
    </dgm:pt>
    <dgm:pt modelId="{18D5F560-0135-2F48-8311-C54B52D36DDC}" type="pres">
      <dgm:prSet presAssocID="{DB489896-912B-F64D-922B-EEAD8C2D13D0}" presName="sibTrans" presStyleLbl="sibTrans1D1" presStyleIdx="1" presStyleCnt="9"/>
      <dgm:spPr/>
    </dgm:pt>
    <dgm:pt modelId="{C3AABD21-A26C-5D40-9F37-12188E45ADB8}" type="pres">
      <dgm:prSet presAssocID="{3BFF5940-188A-434A-987A-489808871029}" presName="node" presStyleLbl="node1" presStyleIdx="2" presStyleCnt="9" custScaleX="215806" custScaleY="163378">
        <dgm:presLayoutVars>
          <dgm:bulletEnabled val="1"/>
        </dgm:presLayoutVars>
      </dgm:prSet>
      <dgm:spPr/>
    </dgm:pt>
    <dgm:pt modelId="{DE73BE47-999B-CF4A-ACD0-4B29CC9BC4BD}" type="pres">
      <dgm:prSet presAssocID="{3BFF5940-188A-434A-987A-489808871029}" presName="spNode" presStyleCnt="0"/>
      <dgm:spPr/>
    </dgm:pt>
    <dgm:pt modelId="{2D2A0430-00CC-244E-B1EC-8C0A15EE8C49}" type="pres">
      <dgm:prSet presAssocID="{D560E6E3-924A-D443-8B20-E282763908A0}" presName="sibTrans" presStyleLbl="sibTrans1D1" presStyleIdx="2" presStyleCnt="9"/>
      <dgm:spPr/>
    </dgm:pt>
    <dgm:pt modelId="{62037D64-8E85-954B-A838-1991EC4FF2F2}" type="pres">
      <dgm:prSet presAssocID="{1A6D82A0-495B-C74E-ADB9-64CE7D2D1E78}" presName="node" presStyleLbl="node1" presStyleIdx="3" presStyleCnt="9" custScaleX="176118" custScaleY="163378" custRadScaleRad="96842" custRadScaleInc="-35239">
        <dgm:presLayoutVars>
          <dgm:bulletEnabled val="1"/>
        </dgm:presLayoutVars>
      </dgm:prSet>
      <dgm:spPr/>
    </dgm:pt>
    <dgm:pt modelId="{17034F05-F8D7-0F40-9FDE-A31BCAFBF5CF}" type="pres">
      <dgm:prSet presAssocID="{1A6D82A0-495B-C74E-ADB9-64CE7D2D1E78}" presName="spNode" presStyleCnt="0"/>
      <dgm:spPr/>
    </dgm:pt>
    <dgm:pt modelId="{9431923D-9271-A848-9106-0256BEB6F422}" type="pres">
      <dgm:prSet presAssocID="{033B3916-8B64-2047-B085-E1D95F3E5A02}" presName="sibTrans" presStyleLbl="sibTrans1D1" presStyleIdx="3" presStyleCnt="9"/>
      <dgm:spPr/>
    </dgm:pt>
    <dgm:pt modelId="{38B32A3C-681B-2949-9D4E-001EBA397871}" type="pres">
      <dgm:prSet presAssocID="{689D4CCB-A6BC-4843-AC3B-A6DB5C5A77C6}" presName="node" presStyleLbl="node1" presStyleIdx="4" presStyleCnt="9" custScaleX="242752" custScaleY="163378" custRadScaleRad="106714" custRadScaleInc="-85073">
        <dgm:presLayoutVars>
          <dgm:bulletEnabled val="1"/>
        </dgm:presLayoutVars>
      </dgm:prSet>
      <dgm:spPr/>
    </dgm:pt>
    <dgm:pt modelId="{DB9A7BD0-272E-904B-987B-2F1FF61B45B9}" type="pres">
      <dgm:prSet presAssocID="{689D4CCB-A6BC-4843-AC3B-A6DB5C5A77C6}" presName="spNode" presStyleCnt="0"/>
      <dgm:spPr/>
    </dgm:pt>
    <dgm:pt modelId="{1DBFBC14-4AE6-9546-B920-A9AF0E7E0370}" type="pres">
      <dgm:prSet presAssocID="{48C76B2E-1FBC-2C4D-BDAA-537AF4F85652}" presName="sibTrans" presStyleLbl="sibTrans1D1" presStyleIdx="4" presStyleCnt="9"/>
      <dgm:spPr/>
    </dgm:pt>
    <dgm:pt modelId="{D48DDB32-E9A6-4948-A17A-216EE08E1C35}" type="pres">
      <dgm:prSet presAssocID="{794EAF12-1038-2C4B-9E85-61DEF1C4A397}" presName="node" presStyleLbl="node1" presStyleIdx="5" presStyleCnt="9" custScaleX="234880" custScaleY="163378" custRadScaleRad="101098" custRadScaleInc="39111">
        <dgm:presLayoutVars>
          <dgm:bulletEnabled val="1"/>
        </dgm:presLayoutVars>
      </dgm:prSet>
      <dgm:spPr/>
    </dgm:pt>
    <dgm:pt modelId="{3FD2D6A2-DF2E-3640-AA0E-579F0D3D0317}" type="pres">
      <dgm:prSet presAssocID="{794EAF12-1038-2C4B-9E85-61DEF1C4A397}" presName="spNode" presStyleCnt="0"/>
      <dgm:spPr/>
    </dgm:pt>
    <dgm:pt modelId="{ECA29141-C91F-3347-91A2-55271AB4ACA0}" type="pres">
      <dgm:prSet presAssocID="{BF5BA687-31BA-7143-838B-95AD1F149095}" presName="sibTrans" presStyleLbl="sibTrans1D1" presStyleIdx="5" presStyleCnt="9"/>
      <dgm:spPr/>
    </dgm:pt>
    <dgm:pt modelId="{CD8B42C9-4997-5D46-A5A0-1543B6E675FC}" type="pres">
      <dgm:prSet presAssocID="{C54697D8-7F92-8647-B5C3-078CC800114D}" presName="node" presStyleLbl="node1" presStyleIdx="6" presStyleCnt="9" custScaleX="190034" custScaleY="163378" custRadScaleRad="100628" custRadScaleInc="30480">
        <dgm:presLayoutVars>
          <dgm:bulletEnabled val="1"/>
        </dgm:presLayoutVars>
      </dgm:prSet>
      <dgm:spPr/>
    </dgm:pt>
    <dgm:pt modelId="{D402D612-A5A8-E04E-8D6A-989C1AB49538}" type="pres">
      <dgm:prSet presAssocID="{C54697D8-7F92-8647-B5C3-078CC800114D}" presName="spNode" presStyleCnt="0"/>
      <dgm:spPr/>
    </dgm:pt>
    <dgm:pt modelId="{05C059B6-22DC-0A40-8020-B4EA796F13EC}" type="pres">
      <dgm:prSet presAssocID="{E3BC9621-1CAE-BB4E-80A4-EC31405716E0}" presName="sibTrans" presStyleLbl="sibTrans1D1" presStyleIdx="6" presStyleCnt="9"/>
      <dgm:spPr/>
    </dgm:pt>
    <dgm:pt modelId="{67CAAF0A-2386-994E-B119-8299A4474508}" type="pres">
      <dgm:prSet presAssocID="{BAE315F2-BB84-A24F-8305-B4781AF3449F}" presName="node" presStyleLbl="node1" presStyleIdx="7" presStyleCnt="9" custScaleX="254740" custScaleY="163378">
        <dgm:presLayoutVars>
          <dgm:bulletEnabled val="1"/>
        </dgm:presLayoutVars>
      </dgm:prSet>
      <dgm:spPr/>
    </dgm:pt>
    <dgm:pt modelId="{1D5540EF-D8E7-9142-BC5C-261A384B326F}" type="pres">
      <dgm:prSet presAssocID="{BAE315F2-BB84-A24F-8305-B4781AF3449F}" presName="spNode" presStyleCnt="0"/>
      <dgm:spPr/>
    </dgm:pt>
    <dgm:pt modelId="{E782E5C4-AB1A-1348-9623-A8FCA8D2516B}" type="pres">
      <dgm:prSet presAssocID="{AE60CDE5-4AFC-CE4A-A30B-03CCDA1BE1B1}" presName="sibTrans" presStyleLbl="sibTrans1D1" presStyleIdx="7" presStyleCnt="9"/>
      <dgm:spPr/>
    </dgm:pt>
    <dgm:pt modelId="{77D02D3E-8276-6149-A0F1-9281E6D8BF29}" type="pres">
      <dgm:prSet presAssocID="{99D7B356-BE84-A94C-B36D-2F5456B3B94B}" presName="node" presStyleLbl="node1" presStyleIdx="8" presStyleCnt="9" custScaleX="187792" custScaleY="163378" custRadScaleRad="99164" custRadScaleInc="-54258">
        <dgm:presLayoutVars>
          <dgm:bulletEnabled val="1"/>
        </dgm:presLayoutVars>
      </dgm:prSet>
      <dgm:spPr/>
    </dgm:pt>
    <dgm:pt modelId="{2E3E24CF-3301-F746-9658-63480CFD7872}" type="pres">
      <dgm:prSet presAssocID="{99D7B356-BE84-A94C-B36D-2F5456B3B94B}" presName="spNode" presStyleCnt="0"/>
      <dgm:spPr/>
    </dgm:pt>
    <dgm:pt modelId="{F5EFB87E-96BD-4A43-BADC-0AF2BFAD677C}" type="pres">
      <dgm:prSet presAssocID="{12C05F23-351C-1244-8395-986144AEBCFF}" presName="sibTrans" presStyleLbl="sibTrans1D1" presStyleIdx="8" presStyleCnt="9"/>
      <dgm:spPr/>
    </dgm:pt>
  </dgm:ptLst>
  <dgm:cxnLst>
    <dgm:cxn modelId="{13443A08-A1B9-42BC-A975-3821E31124FE}" type="presOf" srcId="{99D7B356-BE84-A94C-B36D-2F5456B3B94B}" destId="{77D02D3E-8276-6149-A0F1-9281E6D8BF29}" srcOrd="0" destOrd="0" presId="urn:microsoft.com/office/officeart/2005/8/layout/cycle6"/>
    <dgm:cxn modelId="{13809309-6B11-4453-AE3E-C8A52B511165}" type="presOf" srcId="{3BFF5940-188A-434A-987A-489808871029}" destId="{C3AABD21-A26C-5D40-9F37-12188E45ADB8}" srcOrd="0" destOrd="0" presId="urn:microsoft.com/office/officeart/2005/8/layout/cycle6"/>
    <dgm:cxn modelId="{0F358F0C-E8E6-47A9-A1EB-44B6449B4107}" type="presOf" srcId="{BAE315F2-BB84-A24F-8305-B4781AF3449F}" destId="{67CAAF0A-2386-994E-B119-8299A4474508}" srcOrd="0" destOrd="0" presId="urn:microsoft.com/office/officeart/2005/8/layout/cycle6"/>
    <dgm:cxn modelId="{AE197A15-0117-4333-93B2-D206F49DE881}" type="presOf" srcId="{C54697D8-7F92-8647-B5C3-078CC800114D}" destId="{CD8B42C9-4997-5D46-A5A0-1543B6E675FC}" srcOrd="0" destOrd="0" presId="urn:microsoft.com/office/officeart/2005/8/layout/cycle6"/>
    <dgm:cxn modelId="{EC984A16-8DC3-476A-8F57-A43911810A8F}" type="presOf" srcId="{BF5BA687-31BA-7143-838B-95AD1F149095}" destId="{ECA29141-C91F-3347-91A2-55271AB4ACA0}" srcOrd="0" destOrd="0" presId="urn:microsoft.com/office/officeart/2005/8/layout/cycle6"/>
    <dgm:cxn modelId="{2186C227-F9D5-420D-A321-51056EA5172D}" type="presOf" srcId="{BA30DAB2-C257-AD4F-8661-4E3BC4AD3396}" destId="{B43D14C1-4745-7E43-AA8A-38BDF897551F}" srcOrd="0" destOrd="0" presId="urn:microsoft.com/office/officeart/2005/8/layout/cycle6"/>
    <dgm:cxn modelId="{E97A7228-F226-D646-907B-BFADF2FDE842}" srcId="{CBDE7178-2A36-F04E-B847-A9BA7482F295}" destId="{BA30DAB2-C257-AD4F-8661-4E3BC4AD3396}" srcOrd="0" destOrd="0" parTransId="{559E75B0-93F2-A94A-8ABB-9ED04587BBE2}" sibTransId="{B645A4E7-B172-1E43-A4B8-D17E228A4311}"/>
    <dgm:cxn modelId="{25B6D22D-7386-4A58-B604-B94ED3EAD8AA}" type="presOf" srcId="{CBDE7178-2A36-F04E-B847-A9BA7482F295}" destId="{51B0D1C0-6D8B-6243-9919-B85EF8ABC8CD}" srcOrd="0" destOrd="0" presId="urn:microsoft.com/office/officeart/2005/8/layout/cycle6"/>
    <dgm:cxn modelId="{6D7CE53F-D065-1744-BD92-AC330BF6FDB2}" srcId="{CBDE7178-2A36-F04E-B847-A9BA7482F295}" destId="{794EAF12-1038-2C4B-9E85-61DEF1C4A397}" srcOrd="5" destOrd="0" parTransId="{4CE4F6D0-22F5-6043-A4EF-06857EA8BD62}" sibTransId="{BF5BA687-31BA-7143-838B-95AD1F149095}"/>
    <dgm:cxn modelId="{FF564F63-9DC7-444D-A0D0-8DC9A14FC0AA}" srcId="{CBDE7178-2A36-F04E-B847-A9BA7482F295}" destId="{3BFF5940-188A-434A-987A-489808871029}" srcOrd="2" destOrd="0" parTransId="{B61D9EC8-7D29-764E-95BF-67B43D00D7B3}" sibTransId="{D560E6E3-924A-D443-8B20-E282763908A0}"/>
    <dgm:cxn modelId="{B384064C-A90D-6B4F-9413-C97DBC774DBD}" srcId="{CBDE7178-2A36-F04E-B847-A9BA7482F295}" destId="{99D7B356-BE84-A94C-B36D-2F5456B3B94B}" srcOrd="8" destOrd="0" parTransId="{3CA09FDB-B438-C841-B7E9-CC0C800FA3B1}" sibTransId="{12C05F23-351C-1244-8395-986144AEBCFF}"/>
    <dgm:cxn modelId="{4A106775-2B45-9149-85BA-0B6CE6E4FA55}" srcId="{CBDE7178-2A36-F04E-B847-A9BA7482F295}" destId="{BAE315F2-BB84-A24F-8305-B4781AF3449F}" srcOrd="7" destOrd="0" parTransId="{F47B7957-DE6A-464C-A19F-A5AC967FDDB1}" sibTransId="{AE60CDE5-4AFC-CE4A-A30B-03CCDA1BE1B1}"/>
    <dgm:cxn modelId="{D2AF2D7C-D3B0-4355-BA70-026A1F9F2F91}" type="presOf" srcId="{794EAF12-1038-2C4B-9E85-61DEF1C4A397}" destId="{D48DDB32-E9A6-4948-A17A-216EE08E1C35}" srcOrd="0" destOrd="0" presId="urn:microsoft.com/office/officeart/2005/8/layout/cycle6"/>
    <dgm:cxn modelId="{17CE618A-5E95-49B3-9854-06918BCB1176}" type="presOf" srcId="{D560E6E3-924A-D443-8B20-E282763908A0}" destId="{2D2A0430-00CC-244E-B1EC-8C0A15EE8C49}" srcOrd="0" destOrd="0" presId="urn:microsoft.com/office/officeart/2005/8/layout/cycle6"/>
    <dgm:cxn modelId="{9CBF5391-36C5-44E4-8B96-464BA0176C7E}" type="presOf" srcId="{48C76B2E-1FBC-2C4D-BDAA-537AF4F85652}" destId="{1DBFBC14-4AE6-9546-B920-A9AF0E7E0370}" srcOrd="0" destOrd="0" presId="urn:microsoft.com/office/officeart/2005/8/layout/cycle6"/>
    <dgm:cxn modelId="{E4109598-B85A-4851-B346-C72869266348}" type="presOf" srcId="{B645A4E7-B172-1E43-A4B8-D17E228A4311}" destId="{1F89F120-28D9-E24F-9D49-E4489A47EA97}" srcOrd="0" destOrd="0" presId="urn:microsoft.com/office/officeart/2005/8/layout/cycle6"/>
    <dgm:cxn modelId="{46FCCEA5-0527-A346-B868-13CE679E78CD}" srcId="{CBDE7178-2A36-F04E-B847-A9BA7482F295}" destId="{1A6D82A0-495B-C74E-ADB9-64CE7D2D1E78}" srcOrd="3" destOrd="0" parTransId="{194EC48A-676E-244D-96A1-E84C23FDADB6}" sibTransId="{033B3916-8B64-2047-B085-E1D95F3E5A02}"/>
    <dgm:cxn modelId="{107F22AC-B921-4539-B074-E7EAB7973AE4}" type="presOf" srcId="{1A6D82A0-495B-C74E-ADB9-64CE7D2D1E78}" destId="{62037D64-8E85-954B-A838-1991EC4FF2F2}" srcOrd="0" destOrd="0" presId="urn:microsoft.com/office/officeart/2005/8/layout/cycle6"/>
    <dgm:cxn modelId="{90B7C0AC-830F-45DB-9EA7-76D2E6DD5AEA}" type="presOf" srcId="{E3BC9621-1CAE-BB4E-80A4-EC31405716E0}" destId="{05C059B6-22DC-0A40-8020-B4EA796F13EC}" srcOrd="0" destOrd="0" presId="urn:microsoft.com/office/officeart/2005/8/layout/cycle6"/>
    <dgm:cxn modelId="{476376AE-402B-4538-85F5-E2BF91507B37}" type="presOf" srcId="{AE60CDE5-4AFC-CE4A-A30B-03CCDA1BE1B1}" destId="{E782E5C4-AB1A-1348-9623-A8FCA8D2516B}" srcOrd="0" destOrd="0" presId="urn:microsoft.com/office/officeart/2005/8/layout/cycle6"/>
    <dgm:cxn modelId="{304059B4-EC42-48B4-AA12-05822BF5A317}" type="presOf" srcId="{12C05F23-351C-1244-8395-986144AEBCFF}" destId="{F5EFB87E-96BD-4A43-BADC-0AF2BFAD677C}" srcOrd="0" destOrd="0" presId="urn:microsoft.com/office/officeart/2005/8/layout/cycle6"/>
    <dgm:cxn modelId="{626620C2-2529-4E42-B580-F9A55038913D}" type="presOf" srcId="{DB489896-912B-F64D-922B-EEAD8C2D13D0}" destId="{18D5F560-0135-2F48-8311-C54B52D36DDC}" srcOrd="0" destOrd="0" presId="urn:microsoft.com/office/officeart/2005/8/layout/cycle6"/>
    <dgm:cxn modelId="{950420E2-EE1E-8C45-BF2C-F9F1C9AD4CF4}" srcId="{CBDE7178-2A36-F04E-B847-A9BA7482F295}" destId="{C54697D8-7F92-8647-B5C3-078CC800114D}" srcOrd="6" destOrd="0" parTransId="{2F26AFAB-35CC-7E4D-B4E1-E31C7C2E83FA}" sibTransId="{E3BC9621-1CAE-BB4E-80A4-EC31405716E0}"/>
    <dgm:cxn modelId="{4BD89BF4-5297-7C4B-8647-16486213B85B}" srcId="{CBDE7178-2A36-F04E-B847-A9BA7482F295}" destId="{689D4CCB-A6BC-4843-AC3B-A6DB5C5A77C6}" srcOrd="4" destOrd="0" parTransId="{26EB54E8-67F1-BE41-AC81-62F3D672DD6E}" sibTransId="{48C76B2E-1FBC-2C4D-BDAA-537AF4F85652}"/>
    <dgm:cxn modelId="{A1714CF8-FFD4-4866-BD2B-69FBB152D6D7}" type="presOf" srcId="{689D4CCB-A6BC-4843-AC3B-A6DB5C5A77C6}" destId="{38B32A3C-681B-2949-9D4E-001EBA397871}" srcOrd="0" destOrd="0" presId="urn:microsoft.com/office/officeart/2005/8/layout/cycle6"/>
    <dgm:cxn modelId="{BD329DF9-DE3B-411C-8886-0F48607FF49A}" type="presOf" srcId="{033B3916-8B64-2047-B085-E1D95F3E5A02}" destId="{9431923D-9271-A848-9106-0256BEB6F422}" srcOrd="0" destOrd="0" presId="urn:microsoft.com/office/officeart/2005/8/layout/cycle6"/>
    <dgm:cxn modelId="{7D19D7F9-ECF6-E540-BEC8-8A5D65FA67C2}" srcId="{CBDE7178-2A36-F04E-B847-A9BA7482F295}" destId="{E6533C66-0349-BA46-A13A-F76857412A60}" srcOrd="1" destOrd="0" parTransId="{B746A3D0-9819-2443-8446-626E4CA559BC}" sibTransId="{DB489896-912B-F64D-922B-EEAD8C2D13D0}"/>
    <dgm:cxn modelId="{41F0A6FD-E5C9-47FC-8162-1E15AA2E2D69}" type="presOf" srcId="{E6533C66-0349-BA46-A13A-F76857412A60}" destId="{36C94689-1BD9-7041-92DC-B53A6B447CDB}" srcOrd="0" destOrd="0" presId="urn:microsoft.com/office/officeart/2005/8/layout/cycle6"/>
    <dgm:cxn modelId="{3F85981D-9AB1-4DD4-941D-ACFF07228C24}" type="presParOf" srcId="{51B0D1C0-6D8B-6243-9919-B85EF8ABC8CD}" destId="{B43D14C1-4745-7E43-AA8A-38BDF897551F}" srcOrd="0" destOrd="0" presId="urn:microsoft.com/office/officeart/2005/8/layout/cycle6"/>
    <dgm:cxn modelId="{A9E5A537-CAD3-4140-B134-004CFBBD86AC}" type="presParOf" srcId="{51B0D1C0-6D8B-6243-9919-B85EF8ABC8CD}" destId="{FBBB4D9C-089B-944A-AA91-257A157CAE6F}" srcOrd="1" destOrd="0" presId="urn:microsoft.com/office/officeart/2005/8/layout/cycle6"/>
    <dgm:cxn modelId="{E412EAB1-7CC7-41E6-A9F2-E13957E4019A}" type="presParOf" srcId="{51B0D1C0-6D8B-6243-9919-B85EF8ABC8CD}" destId="{1F89F120-28D9-E24F-9D49-E4489A47EA97}" srcOrd="2" destOrd="0" presId="urn:microsoft.com/office/officeart/2005/8/layout/cycle6"/>
    <dgm:cxn modelId="{9AD067F0-8808-4D78-AF16-A0CA97CA9B1C}" type="presParOf" srcId="{51B0D1C0-6D8B-6243-9919-B85EF8ABC8CD}" destId="{36C94689-1BD9-7041-92DC-B53A6B447CDB}" srcOrd="3" destOrd="0" presId="urn:microsoft.com/office/officeart/2005/8/layout/cycle6"/>
    <dgm:cxn modelId="{D4FC403C-E34A-464D-BB65-39422C993181}" type="presParOf" srcId="{51B0D1C0-6D8B-6243-9919-B85EF8ABC8CD}" destId="{4E1AD251-D9DD-9943-A1E1-A7A1B587173E}" srcOrd="4" destOrd="0" presId="urn:microsoft.com/office/officeart/2005/8/layout/cycle6"/>
    <dgm:cxn modelId="{24D60C49-0FC1-467E-9ACF-4CEF920797CD}" type="presParOf" srcId="{51B0D1C0-6D8B-6243-9919-B85EF8ABC8CD}" destId="{18D5F560-0135-2F48-8311-C54B52D36DDC}" srcOrd="5" destOrd="0" presId="urn:microsoft.com/office/officeart/2005/8/layout/cycle6"/>
    <dgm:cxn modelId="{F3A3A10E-22A1-44EA-82A1-30846F2E14C1}" type="presParOf" srcId="{51B0D1C0-6D8B-6243-9919-B85EF8ABC8CD}" destId="{C3AABD21-A26C-5D40-9F37-12188E45ADB8}" srcOrd="6" destOrd="0" presId="urn:microsoft.com/office/officeart/2005/8/layout/cycle6"/>
    <dgm:cxn modelId="{FF0D967F-5457-4E00-8599-A4B706D225DA}" type="presParOf" srcId="{51B0D1C0-6D8B-6243-9919-B85EF8ABC8CD}" destId="{DE73BE47-999B-CF4A-ACD0-4B29CC9BC4BD}" srcOrd="7" destOrd="0" presId="urn:microsoft.com/office/officeart/2005/8/layout/cycle6"/>
    <dgm:cxn modelId="{BDD638E0-C269-4C7E-87DE-AEA9B75C1105}" type="presParOf" srcId="{51B0D1C0-6D8B-6243-9919-B85EF8ABC8CD}" destId="{2D2A0430-00CC-244E-B1EC-8C0A15EE8C49}" srcOrd="8" destOrd="0" presId="urn:microsoft.com/office/officeart/2005/8/layout/cycle6"/>
    <dgm:cxn modelId="{5EFB19A9-20D0-4A25-96E0-8AC0CCD01FCD}" type="presParOf" srcId="{51B0D1C0-6D8B-6243-9919-B85EF8ABC8CD}" destId="{62037D64-8E85-954B-A838-1991EC4FF2F2}" srcOrd="9" destOrd="0" presId="urn:microsoft.com/office/officeart/2005/8/layout/cycle6"/>
    <dgm:cxn modelId="{71A45667-5742-4A74-92D7-9ECF95D3EC8F}" type="presParOf" srcId="{51B0D1C0-6D8B-6243-9919-B85EF8ABC8CD}" destId="{17034F05-F8D7-0F40-9FDE-A31BCAFBF5CF}" srcOrd="10" destOrd="0" presId="urn:microsoft.com/office/officeart/2005/8/layout/cycle6"/>
    <dgm:cxn modelId="{1495FDEF-3380-4C6D-A753-569B9D01C7FA}" type="presParOf" srcId="{51B0D1C0-6D8B-6243-9919-B85EF8ABC8CD}" destId="{9431923D-9271-A848-9106-0256BEB6F422}" srcOrd="11" destOrd="0" presId="urn:microsoft.com/office/officeart/2005/8/layout/cycle6"/>
    <dgm:cxn modelId="{14D54700-6608-4221-A4F1-E5B59E25601A}" type="presParOf" srcId="{51B0D1C0-6D8B-6243-9919-B85EF8ABC8CD}" destId="{38B32A3C-681B-2949-9D4E-001EBA397871}" srcOrd="12" destOrd="0" presId="urn:microsoft.com/office/officeart/2005/8/layout/cycle6"/>
    <dgm:cxn modelId="{3756D5AD-E339-4787-AA31-1B9856F9AF7A}" type="presParOf" srcId="{51B0D1C0-6D8B-6243-9919-B85EF8ABC8CD}" destId="{DB9A7BD0-272E-904B-987B-2F1FF61B45B9}" srcOrd="13" destOrd="0" presId="urn:microsoft.com/office/officeart/2005/8/layout/cycle6"/>
    <dgm:cxn modelId="{82535A58-8786-4224-BCAE-F9F448B8DC24}" type="presParOf" srcId="{51B0D1C0-6D8B-6243-9919-B85EF8ABC8CD}" destId="{1DBFBC14-4AE6-9546-B920-A9AF0E7E0370}" srcOrd="14" destOrd="0" presId="urn:microsoft.com/office/officeart/2005/8/layout/cycle6"/>
    <dgm:cxn modelId="{0006ADAD-6B52-4DB3-B79C-45DF4297D02C}" type="presParOf" srcId="{51B0D1C0-6D8B-6243-9919-B85EF8ABC8CD}" destId="{D48DDB32-E9A6-4948-A17A-216EE08E1C35}" srcOrd="15" destOrd="0" presId="urn:microsoft.com/office/officeart/2005/8/layout/cycle6"/>
    <dgm:cxn modelId="{25582297-1D7A-4748-8688-BF80DAAA9605}" type="presParOf" srcId="{51B0D1C0-6D8B-6243-9919-B85EF8ABC8CD}" destId="{3FD2D6A2-DF2E-3640-AA0E-579F0D3D0317}" srcOrd="16" destOrd="0" presId="urn:microsoft.com/office/officeart/2005/8/layout/cycle6"/>
    <dgm:cxn modelId="{D7C92AC7-4B53-4FE2-A832-2B288A240B0B}" type="presParOf" srcId="{51B0D1C0-6D8B-6243-9919-B85EF8ABC8CD}" destId="{ECA29141-C91F-3347-91A2-55271AB4ACA0}" srcOrd="17" destOrd="0" presId="urn:microsoft.com/office/officeart/2005/8/layout/cycle6"/>
    <dgm:cxn modelId="{DFDE3D3B-2D18-41A7-AEE7-553EC46FF820}" type="presParOf" srcId="{51B0D1C0-6D8B-6243-9919-B85EF8ABC8CD}" destId="{CD8B42C9-4997-5D46-A5A0-1543B6E675FC}" srcOrd="18" destOrd="0" presId="urn:microsoft.com/office/officeart/2005/8/layout/cycle6"/>
    <dgm:cxn modelId="{DAD239D4-81C6-47AA-B1DF-5A04DE9803E9}" type="presParOf" srcId="{51B0D1C0-6D8B-6243-9919-B85EF8ABC8CD}" destId="{D402D612-A5A8-E04E-8D6A-989C1AB49538}" srcOrd="19" destOrd="0" presId="urn:microsoft.com/office/officeart/2005/8/layout/cycle6"/>
    <dgm:cxn modelId="{F0151714-F8D4-4E86-BBB0-C0BBD10A7474}" type="presParOf" srcId="{51B0D1C0-6D8B-6243-9919-B85EF8ABC8CD}" destId="{05C059B6-22DC-0A40-8020-B4EA796F13EC}" srcOrd="20" destOrd="0" presId="urn:microsoft.com/office/officeart/2005/8/layout/cycle6"/>
    <dgm:cxn modelId="{48C58033-23FC-4E02-8613-59756B24A86D}" type="presParOf" srcId="{51B0D1C0-6D8B-6243-9919-B85EF8ABC8CD}" destId="{67CAAF0A-2386-994E-B119-8299A4474508}" srcOrd="21" destOrd="0" presId="urn:microsoft.com/office/officeart/2005/8/layout/cycle6"/>
    <dgm:cxn modelId="{99EC62EE-98A6-4C8D-A441-7228FDCAEB8A}" type="presParOf" srcId="{51B0D1C0-6D8B-6243-9919-B85EF8ABC8CD}" destId="{1D5540EF-D8E7-9142-BC5C-261A384B326F}" srcOrd="22" destOrd="0" presId="urn:microsoft.com/office/officeart/2005/8/layout/cycle6"/>
    <dgm:cxn modelId="{8CE56A29-25AD-4C71-8B13-4FCE41049421}" type="presParOf" srcId="{51B0D1C0-6D8B-6243-9919-B85EF8ABC8CD}" destId="{E782E5C4-AB1A-1348-9623-A8FCA8D2516B}" srcOrd="23" destOrd="0" presId="urn:microsoft.com/office/officeart/2005/8/layout/cycle6"/>
    <dgm:cxn modelId="{1A4D898A-CE20-43A5-8976-11CE342E851D}" type="presParOf" srcId="{51B0D1C0-6D8B-6243-9919-B85EF8ABC8CD}" destId="{77D02D3E-8276-6149-A0F1-9281E6D8BF29}" srcOrd="24" destOrd="0" presId="urn:microsoft.com/office/officeart/2005/8/layout/cycle6"/>
    <dgm:cxn modelId="{8DFE0CE4-1850-4BCF-B36D-0CC83847F59E}" type="presParOf" srcId="{51B0D1C0-6D8B-6243-9919-B85EF8ABC8CD}" destId="{2E3E24CF-3301-F746-9658-63480CFD7872}" srcOrd="25" destOrd="0" presId="urn:microsoft.com/office/officeart/2005/8/layout/cycle6"/>
    <dgm:cxn modelId="{39C6D158-3AAB-4792-A1F0-A79B94A7E6FD}" type="presParOf" srcId="{51B0D1C0-6D8B-6243-9919-B85EF8ABC8CD}" destId="{F5EFB87E-96BD-4A43-BADC-0AF2BFAD677C}" srcOrd="26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3D14C1-4745-7E43-AA8A-38BDF897551F}">
      <dsp:nvSpPr>
        <dsp:cNvPr id="0" name=""/>
        <dsp:cNvSpPr/>
      </dsp:nvSpPr>
      <dsp:spPr>
        <a:xfrm>
          <a:off x="2542558" y="-92343"/>
          <a:ext cx="1207361" cy="65610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6000" tIns="36000" rIns="36000" bIns="3600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tx1"/>
              </a:solidFill>
            </a:rPr>
            <a:t>Stewardship</a:t>
          </a:r>
        </a:p>
      </dsp:txBody>
      <dsp:txXfrm>
        <a:off x="2574586" y="-60315"/>
        <a:ext cx="1143305" cy="592045"/>
      </dsp:txXfrm>
    </dsp:sp>
    <dsp:sp modelId="{1F89F120-28D9-E24F-9D49-E4489A47EA97}">
      <dsp:nvSpPr>
        <dsp:cNvPr id="0" name=""/>
        <dsp:cNvSpPr/>
      </dsp:nvSpPr>
      <dsp:spPr>
        <a:xfrm>
          <a:off x="1900473" y="330925"/>
          <a:ext cx="3084674" cy="3084674"/>
        </a:xfrm>
        <a:custGeom>
          <a:avLst/>
          <a:gdLst/>
          <a:ahLst/>
          <a:cxnLst/>
          <a:rect l="0" t="0" r="0" b="0"/>
          <a:pathLst>
            <a:path>
              <a:moveTo>
                <a:pt x="1850087" y="31015"/>
              </a:moveTo>
              <a:arcTo wR="1542337" hR="1542337" stAng="16890587" swAng="142942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C94689-1BD9-7041-92DC-B53A6B447CDB}">
      <dsp:nvSpPr>
        <dsp:cNvPr id="0" name=""/>
        <dsp:cNvSpPr/>
      </dsp:nvSpPr>
      <dsp:spPr>
        <a:xfrm>
          <a:off x="3714148" y="376197"/>
          <a:ext cx="1086997" cy="65612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tx1"/>
              </a:solidFill>
            </a:rPr>
            <a:t>Revenue collection &amp; pooling</a:t>
          </a:r>
        </a:p>
      </dsp:txBody>
      <dsp:txXfrm>
        <a:off x="3746177" y="408226"/>
        <a:ext cx="1022939" cy="592067"/>
      </dsp:txXfrm>
    </dsp:sp>
    <dsp:sp modelId="{18D5F560-0135-2F48-8311-C54B52D36DDC}">
      <dsp:nvSpPr>
        <dsp:cNvPr id="0" name=""/>
        <dsp:cNvSpPr/>
      </dsp:nvSpPr>
      <dsp:spPr>
        <a:xfrm>
          <a:off x="1707452" y="404888"/>
          <a:ext cx="3084674" cy="3084674"/>
        </a:xfrm>
        <a:custGeom>
          <a:avLst/>
          <a:gdLst/>
          <a:ahLst/>
          <a:cxnLst/>
          <a:rect l="0" t="0" r="0" b="0"/>
          <a:pathLst>
            <a:path>
              <a:moveTo>
                <a:pt x="2784836" y="628554"/>
              </a:moveTo>
              <a:arcTo wR="1542337" hR="1542337" stAng="19420067" swAng="303832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AABD21-A26C-5D40-9F37-12188E45ADB8}">
      <dsp:nvSpPr>
        <dsp:cNvPr id="0" name=""/>
        <dsp:cNvSpPr/>
      </dsp:nvSpPr>
      <dsp:spPr>
        <a:xfrm>
          <a:off x="3998492" y="1147868"/>
          <a:ext cx="1333298" cy="65610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36000" rIns="0" bIns="3600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tx1"/>
              </a:solidFill>
            </a:rPr>
            <a:t>Financial Management</a:t>
          </a:r>
        </a:p>
      </dsp:txBody>
      <dsp:txXfrm>
        <a:off x="4030520" y="1179896"/>
        <a:ext cx="1269242" cy="592045"/>
      </dsp:txXfrm>
    </dsp:sp>
    <dsp:sp modelId="{2D2A0430-00CC-244E-B1EC-8C0A15EE8C49}">
      <dsp:nvSpPr>
        <dsp:cNvPr id="0" name=""/>
        <dsp:cNvSpPr/>
      </dsp:nvSpPr>
      <dsp:spPr>
        <a:xfrm>
          <a:off x="1641535" y="-82196"/>
          <a:ext cx="3084674" cy="3084674"/>
        </a:xfrm>
        <a:custGeom>
          <a:avLst/>
          <a:gdLst/>
          <a:ahLst/>
          <a:cxnLst/>
          <a:rect l="0" t="0" r="0" b="0"/>
          <a:pathLst>
            <a:path>
              <a:moveTo>
                <a:pt x="3045273" y="1888725"/>
              </a:moveTo>
              <a:arcTo wR="1542337" hR="1542337" stAng="778715" swAng="574301"/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037D64-8E85-954B-A838-1991EC4FF2F2}">
      <dsp:nvSpPr>
        <dsp:cNvPr id="0" name=""/>
        <dsp:cNvSpPr/>
      </dsp:nvSpPr>
      <dsp:spPr>
        <a:xfrm>
          <a:off x="3952535" y="2054041"/>
          <a:ext cx="1088097" cy="65610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60960" rIns="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tx1"/>
              </a:solidFill>
            </a:rPr>
            <a:t>Social Service Delivery</a:t>
          </a:r>
        </a:p>
      </dsp:txBody>
      <dsp:txXfrm>
        <a:off x="3984563" y="2086069"/>
        <a:ext cx="1024041" cy="592045"/>
      </dsp:txXfrm>
    </dsp:sp>
    <dsp:sp modelId="{9431923D-9271-A848-9106-0256BEB6F422}">
      <dsp:nvSpPr>
        <dsp:cNvPr id="0" name=""/>
        <dsp:cNvSpPr/>
      </dsp:nvSpPr>
      <dsp:spPr>
        <a:xfrm>
          <a:off x="1675945" y="2281678"/>
          <a:ext cx="3084674" cy="3084674"/>
        </a:xfrm>
        <a:custGeom>
          <a:avLst/>
          <a:gdLst/>
          <a:ahLst/>
          <a:cxnLst/>
          <a:rect l="0" t="0" r="0" b="0"/>
          <a:pathLst>
            <a:path>
              <a:moveTo>
                <a:pt x="2610255" y="429523"/>
              </a:moveTo>
              <a:arcTo wR="1542337" hR="1542337" stAng="18829236" swAng="334555"/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B32A3C-681B-2949-9D4E-001EBA397871}">
      <dsp:nvSpPr>
        <dsp:cNvPr id="0" name=""/>
        <dsp:cNvSpPr/>
      </dsp:nvSpPr>
      <dsp:spPr>
        <a:xfrm>
          <a:off x="3252475" y="2821394"/>
          <a:ext cx="1499777" cy="656101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60960" rIns="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tx1"/>
              </a:solidFill>
            </a:rPr>
            <a:t>Administration</a:t>
          </a:r>
        </a:p>
      </dsp:txBody>
      <dsp:txXfrm>
        <a:off x="3284503" y="2853422"/>
        <a:ext cx="1435721" cy="592045"/>
      </dsp:txXfrm>
    </dsp:sp>
    <dsp:sp modelId="{1DBFBC14-4AE6-9546-B920-A9AF0E7E0370}">
      <dsp:nvSpPr>
        <dsp:cNvPr id="0" name=""/>
        <dsp:cNvSpPr/>
      </dsp:nvSpPr>
      <dsp:spPr>
        <a:xfrm>
          <a:off x="3048368" y="1077088"/>
          <a:ext cx="3084674" cy="3084674"/>
        </a:xfrm>
        <a:custGeom>
          <a:avLst/>
          <a:gdLst/>
          <a:ahLst/>
          <a:cxnLst/>
          <a:rect l="0" t="0" r="0" b="0"/>
          <a:pathLst>
            <a:path>
              <a:moveTo>
                <a:pt x="203632" y="2308282"/>
              </a:moveTo>
              <a:arcTo wR="1542337" hR="1542337" stAng="9013428" swAng="208879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8DDB32-E9A6-4948-A17A-216EE08E1C35}">
      <dsp:nvSpPr>
        <dsp:cNvPr id="0" name=""/>
        <dsp:cNvSpPr/>
      </dsp:nvSpPr>
      <dsp:spPr>
        <a:xfrm>
          <a:off x="1756394" y="2826392"/>
          <a:ext cx="1451142" cy="65610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tx1"/>
              </a:solidFill>
            </a:rPr>
            <a:t>Purchasing </a:t>
          </a:r>
        </a:p>
      </dsp:txBody>
      <dsp:txXfrm>
        <a:off x="1788422" y="2858420"/>
        <a:ext cx="1387086" cy="592045"/>
      </dsp:txXfrm>
    </dsp:sp>
    <dsp:sp modelId="{ECA29141-C91F-3347-91A2-55271AB4ACA0}">
      <dsp:nvSpPr>
        <dsp:cNvPr id="0" name=""/>
        <dsp:cNvSpPr/>
      </dsp:nvSpPr>
      <dsp:spPr>
        <a:xfrm>
          <a:off x="1668996" y="299540"/>
          <a:ext cx="3084674" cy="3084674"/>
        </a:xfrm>
        <a:custGeom>
          <a:avLst/>
          <a:gdLst/>
          <a:ahLst/>
          <a:cxnLst/>
          <a:rect l="0" t="0" r="0" b="0"/>
          <a:pathLst>
            <a:path>
              <a:moveTo>
                <a:pt x="354486" y="2526112"/>
              </a:moveTo>
              <a:arcTo wR="1542337" hR="1542337" stAng="8422111" swAng="209803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8B42C9-4997-5D46-A5A0-1543B6E675FC}">
      <dsp:nvSpPr>
        <dsp:cNvPr id="0" name=""/>
        <dsp:cNvSpPr/>
      </dsp:nvSpPr>
      <dsp:spPr>
        <a:xfrm>
          <a:off x="1163490" y="2094496"/>
          <a:ext cx="1174073" cy="65610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tx1"/>
              </a:solidFill>
            </a:rPr>
            <a:t>Technical Support</a:t>
          </a:r>
        </a:p>
      </dsp:txBody>
      <dsp:txXfrm>
        <a:off x="1195518" y="2126524"/>
        <a:ext cx="1110017" cy="592045"/>
      </dsp:txXfrm>
    </dsp:sp>
    <dsp:sp modelId="{05C059B6-22DC-0A40-8020-B4EA796F13EC}">
      <dsp:nvSpPr>
        <dsp:cNvPr id="0" name=""/>
        <dsp:cNvSpPr/>
      </dsp:nvSpPr>
      <dsp:spPr>
        <a:xfrm>
          <a:off x="1605050" y="252871"/>
          <a:ext cx="3084674" cy="3084674"/>
        </a:xfrm>
        <a:custGeom>
          <a:avLst/>
          <a:gdLst/>
          <a:ahLst/>
          <a:cxnLst/>
          <a:rect l="0" t="0" r="0" b="0"/>
          <a:pathLst>
            <a:path>
              <a:moveTo>
                <a:pt x="28752" y="1838759"/>
              </a:moveTo>
              <a:arcTo wR="1542337" hR="1542337" stAng="10135161" swAng="638802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CAAF0A-2386-994E-B119-8299A4474508}">
      <dsp:nvSpPr>
        <dsp:cNvPr id="0" name=""/>
        <dsp:cNvSpPr/>
      </dsp:nvSpPr>
      <dsp:spPr>
        <a:xfrm>
          <a:off x="840409" y="1147868"/>
          <a:ext cx="1573841" cy="65610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600" b="1" kern="1200" dirty="0" err="1">
              <a:solidFill>
                <a:schemeClr val="tx1"/>
              </a:solidFill>
            </a:rPr>
            <a:t>Quality</a:t>
          </a:r>
          <a:r>
            <a:rPr lang="hu-HU" sz="1600" b="1" kern="1200" dirty="0">
              <a:solidFill>
                <a:schemeClr val="tx1"/>
              </a:solidFill>
            </a:rPr>
            <a:t> Management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872437" y="1179896"/>
        <a:ext cx="1509785" cy="592045"/>
      </dsp:txXfrm>
    </dsp:sp>
    <dsp:sp modelId="{E782E5C4-AB1A-1348-9623-A8FCA8D2516B}">
      <dsp:nvSpPr>
        <dsp:cNvPr id="0" name=""/>
        <dsp:cNvSpPr/>
      </dsp:nvSpPr>
      <dsp:spPr>
        <a:xfrm>
          <a:off x="1539675" y="336055"/>
          <a:ext cx="3084674" cy="3084674"/>
        </a:xfrm>
        <a:custGeom>
          <a:avLst/>
          <a:gdLst/>
          <a:ahLst/>
          <a:cxnLst/>
          <a:rect l="0" t="0" r="0" b="0"/>
          <a:pathLst>
            <a:path>
              <a:moveTo>
                <a:pt x="184610" y="810638"/>
              </a:moveTo>
              <a:arcTo wR="1542337" hR="1542337" stAng="12499252" swAng="291282"/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D02D3E-8276-6149-A0F1-9281E6D8BF29}">
      <dsp:nvSpPr>
        <dsp:cNvPr id="0" name=""/>
        <dsp:cNvSpPr/>
      </dsp:nvSpPr>
      <dsp:spPr>
        <a:xfrm>
          <a:off x="1443303" y="377199"/>
          <a:ext cx="1160221" cy="65610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tx1"/>
              </a:solidFill>
            </a:rPr>
            <a:t>Monitoring &amp; Evaluation</a:t>
          </a:r>
        </a:p>
      </dsp:txBody>
      <dsp:txXfrm>
        <a:off x="1475331" y="409227"/>
        <a:ext cx="1096165" cy="592045"/>
      </dsp:txXfrm>
    </dsp:sp>
    <dsp:sp modelId="{F5EFB87E-96BD-4A43-BADC-0AF2BFAD677C}">
      <dsp:nvSpPr>
        <dsp:cNvPr id="0" name=""/>
        <dsp:cNvSpPr/>
      </dsp:nvSpPr>
      <dsp:spPr>
        <a:xfrm>
          <a:off x="1239205" y="343180"/>
          <a:ext cx="3084674" cy="3084674"/>
        </a:xfrm>
        <a:custGeom>
          <a:avLst/>
          <a:gdLst/>
          <a:ahLst/>
          <a:cxnLst/>
          <a:rect l="0" t="0" r="0" b="0"/>
          <a:pathLst>
            <a:path>
              <a:moveTo>
                <a:pt x="1221012" y="33842"/>
              </a:moveTo>
              <a:arcTo wR="1542337" hR="1542337" stAng="15478509" swAng="184774"/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2FF6E3-4C16-4C60-AC7F-95441D0D1BD4}" type="datetimeFigureOut">
              <a:rPr lang="en-GB" smtClean="0"/>
              <a:t>08/03/2021</a:t>
            </a:fld>
            <a:endParaRPr lang="en-GB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0C25F6-A228-4599-A5DE-ADD99ABDC8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939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41EFA8-BDF0-9D46-AA38-A353DD89503C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677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08AF0A3E-6E15-4630-95B1-FF1639A2D8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8B4863B8-ED9A-4048-B074-1AED29B9BA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hu-HU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1DA74D18-8340-4C30-9E14-43F34C4E38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6FA5F74-BEA4-4A09-8F9D-314E303D23B7}" type="slidenum">
              <a:rPr lang="ar-SA" altLang="hu-HU"/>
              <a:pPr eaLnBrk="1" hangingPunct="1"/>
              <a:t>8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871895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5A29788-519F-4C4A-B310-C925924403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9E8F11-BC46-4594-886B-4F1EFA7D9D95}" type="slidenum">
              <a:rPr lang="en-US" altLang="hu-HU"/>
              <a:pPr/>
              <a:t>10</a:t>
            </a:fld>
            <a:endParaRPr lang="th-TH" altLang="hu-HU"/>
          </a:p>
        </p:txBody>
      </p:sp>
      <p:sp>
        <p:nvSpPr>
          <p:cNvPr id="171010" name="Rectangle 2">
            <a:extLst>
              <a:ext uri="{FF2B5EF4-FFF2-40B4-BE49-F238E27FC236}">
                <a16:creationId xmlns:a16="http://schemas.microsoft.com/office/drawing/2014/main" id="{237A158C-E952-40EF-809E-C2ED52B7ED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71011" name="Rectangle 3">
            <a:extLst>
              <a:ext uri="{FF2B5EF4-FFF2-40B4-BE49-F238E27FC236}">
                <a16:creationId xmlns:a16="http://schemas.microsoft.com/office/drawing/2014/main" id="{AA13E73B-129D-4CC2-9EC2-3E98C4A5EA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51892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BFE3-ADFB-41A4-85C3-3F4675706115}" type="datetimeFigureOut">
              <a:rPr lang="en-GB" smtClean="0"/>
              <a:t>08/03/2021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29C6-A08B-4680-978D-233B7CFF9C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269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BFE3-ADFB-41A4-85C3-3F4675706115}" type="datetimeFigureOut">
              <a:rPr lang="en-GB" smtClean="0"/>
              <a:t>08/03/2021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29C6-A08B-4680-978D-233B7CFF9C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061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BFE3-ADFB-41A4-85C3-3F4675706115}" type="datetimeFigureOut">
              <a:rPr lang="en-GB" smtClean="0"/>
              <a:t>08/03/2021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29C6-A08B-4680-978D-233B7CFF9C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165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BFE3-ADFB-41A4-85C3-3F4675706115}" type="datetimeFigureOut">
              <a:rPr lang="en-GB" smtClean="0"/>
              <a:t>08/03/2021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29C6-A08B-4680-978D-233B7CFF9C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230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BFE3-ADFB-41A4-85C3-3F4675706115}" type="datetimeFigureOut">
              <a:rPr lang="en-GB" smtClean="0"/>
              <a:t>08/03/2021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29C6-A08B-4680-978D-233B7CFF9C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645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BFE3-ADFB-41A4-85C3-3F4675706115}" type="datetimeFigureOut">
              <a:rPr lang="en-GB" smtClean="0"/>
              <a:t>08/03/2021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29C6-A08B-4680-978D-233B7CFF9C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0951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BFE3-ADFB-41A4-85C3-3F4675706115}" type="datetimeFigureOut">
              <a:rPr lang="en-GB" smtClean="0"/>
              <a:t>08/03/2021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29C6-A08B-4680-978D-233B7CFF9C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867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BFE3-ADFB-41A4-85C3-3F4675706115}" type="datetimeFigureOut">
              <a:rPr lang="en-GB" smtClean="0"/>
              <a:t>08/03/2021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29C6-A08B-4680-978D-233B7CFF9C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37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BFE3-ADFB-41A4-85C3-3F4675706115}" type="datetimeFigureOut">
              <a:rPr lang="en-GB" smtClean="0"/>
              <a:t>08/03/2021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29C6-A08B-4680-978D-233B7CFF9C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7511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BFE3-ADFB-41A4-85C3-3F4675706115}" type="datetimeFigureOut">
              <a:rPr lang="en-GB" smtClean="0"/>
              <a:t>08/03/2021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29C6-A08B-4680-978D-233B7CFF9C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237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DBFE3-ADFB-41A4-85C3-3F4675706115}" type="datetimeFigureOut">
              <a:rPr lang="en-GB" smtClean="0"/>
              <a:t>08/03/2021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F29C6-A08B-4680-978D-233B7CFF9C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34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DBFE3-ADFB-41A4-85C3-3F4675706115}" type="datetimeFigureOut">
              <a:rPr lang="en-GB" smtClean="0"/>
              <a:t>08/03/2021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F29C6-A08B-4680-978D-233B7CFF9C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6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8043AD3-3283-4A08-A290-0C7EB461C5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4800" dirty="0" err="1"/>
              <a:t>Recommendations</a:t>
            </a:r>
            <a:r>
              <a:rPr lang="hu-HU" sz="4800" dirty="0"/>
              <a:t> </a:t>
            </a:r>
            <a:r>
              <a:rPr lang="hu-HU" sz="4800" dirty="0" err="1"/>
              <a:t>for</a:t>
            </a:r>
            <a:r>
              <a:rPr lang="hu-HU" sz="4800" dirty="0"/>
              <a:t> </a:t>
            </a:r>
            <a:r>
              <a:rPr lang="hu-HU" sz="4800" dirty="0" err="1"/>
              <a:t>health</a:t>
            </a:r>
            <a:r>
              <a:rPr lang="hu-HU" sz="4800" dirty="0"/>
              <a:t> </a:t>
            </a:r>
            <a:r>
              <a:rPr lang="hu-HU" sz="4800" dirty="0" err="1"/>
              <a:t>system</a:t>
            </a:r>
            <a:r>
              <a:rPr lang="hu-HU" sz="4800" dirty="0"/>
              <a:t> reform in Georgia</a:t>
            </a:r>
            <a:endParaRPr lang="en-GB" sz="4800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792663D1-2E17-472A-9758-867E8018F0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470288"/>
          </a:xfrm>
        </p:spPr>
        <p:txBody>
          <a:bodyPr>
            <a:normAutofit/>
          </a:bodyPr>
          <a:lstStyle/>
          <a:p>
            <a:endParaRPr lang="hu-HU" dirty="0"/>
          </a:p>
          <a:p>
            <a:r>
              <a:rPr lang="hu-HU" dirty="0" err="1"/>
              <a:t>Dr</a:t>
            </a:r>
            <a:r>
              <a:rPr lang="hu-HU" dirty="0"/>
              <a:t> Lajos Kovács</a:t>
            </a:r>
          </a:p>
          <a:p>
            <a:r>
              <a:rPr lang="hu-HU" dirty="0"/>
              <a:t>PAR Project</a:t>
            </a:r>
          </a:p>
          <a:p>
            <a:endParaRPr lang="hu-HU" dirty="0"/>
          </a:p>
          <a:p>
            <a:r>
              <a:rPr lang="hu-HU" dirty="0" err="1"/>
              <a:t>March</a:t>
            </a:r>
            <a:r>
              <a:rPr lang="hu-HU" dirty="0"/>
              <a:t> 2021</a:t>
            </a:r>
            <a:endParaRPr lang="en-GB" dirty="0"/>
          </a:p>
        </p:txBody>
      </p:sp>
      <p:pic>
        <p:nvPicPr>
          <p:cNvPr id="4" name="Picture 2" descr="moh.gov.ge">
            <a:extLst>
              <a:ext uri="{FF2B5EF4-FFF2-40B4-BE49-F238E27FC236}">
                <a16:creationId xmlns:a16="http://schemas.microsoft.com/office/drawing/2014/main" id="{ACA27020-3129-4C72-B996-10AE829D0B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51476"/>
            <a:ext cx="28956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Képtalálat a következőre: „eu logo high resolution”">
            <a:extLst>
              <a:ext uri="{FF2B5EF4-FFF2-40B4-BE49-F238E27FC236}">
                <a16:creationId xmlns:a16="http://schemas.microsoft.com/office/drawing/2014/main" id="{94D7D176-3091-4169-9240-C1529E37C2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1231" y="551476"/>
            <a:ext cx="856969" cy="570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68734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AutoShape 2">
            <a:extLst>
              <a:ext uri="{FF2B5EF4-FFF2-40B4-BE49-F238E27FC236}">
                <a16:creationId xmlns:a16="http://schemas.microsoft.com/office/drawing/2014/main" id="{07C42ECD-6FD2-4150-8008-6CD2B15963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7772400" cy="1295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76200">
            <a:solidFill>
              <a:schemeClr val="bg1"/>
            </a:solidFill>
            <a:round/>
            <a:headEnd type="none" w="med" len="med"/>
            <a:tailEnd type="none" w="med" len="med"/>
          </a:ln>
        </p:spPr>
        <p:txBody>
          <a:bodyPr>
            <a:normAutofit/>
          </a:bodyPr>
          <a:lstStyle/>
          <a:p>
            <a:pPr algn="ctr"/>
            <a:r>
              <a:rPr lang="en-US" altLang="hu-HU" sz="3200" dirty="0">
                <a:solidFill>
                  <a:srgbClr val="C00000"/>
                </a:solidFill>
              </a:rPr>
              <a:t>What is H</a:t>
            </a:r>
            <a:r>
              <a:rPr lang="hu-HU" altLang="hu-HU" sz="3200" dirty="0" err="1">
                <a:solidFill>
                  <a:srgbClr val="C00000"/>
                </a:solidFill>
              </a:rPr>
              <a:t>ealthcare</a:t>
            </a:r>
            <a:r>
              <a:rPr lang="hu-HU" altLang="hu-HU" sz="3200" dirty="0">
                <a:solidFill>
                  <a:srgbClr val="C00000"/>
                </a:solidFill>
              </a:rPr>
              <a:t> </a:t>
            </a:r>
            <a:r>
              <a:rPr lang="en-US" altLang="hu-HU" sz="3200" dirty="0">
                <a:solidFill>
                  <a:srgbClr val="C00000"/>
                </a:solidFill>
              </a:rPr>
              <a:t>Accreditation?</a:t>
            </a:r>
          </a:p>
        </p:txBody>
      </p:sp>
      <p:sp>
        <p:nvSpPr>
          <p:cNvPr id="118787" name="Rectangle 3">
            <a:extLst>
              <a:ext uri="{FF2B5EF4-FFF2-40B4-BE49-F238E27FC236}">
                <a16:creationId xmlns:a16="http://schemas.microsoft.com/office/drawing/2014/main" id="{A6B26B17-C9FF-41F6-931D-14CEDC5897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1" y="1844676"/>
            <a:ext cx="7772400" cy="38903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SzPct val="75000"/>
            </a:pPr>
            <a:r>
              <a:rPr lang="en-US" altLang="hu-HU" sz="2000" dirty="0">
                <a:cs typeface="Tahoma" panose="020B0604030504040204" pitchFamily="34" charset="0"/>
              </a:rPr>
              <a:t>Mechanisms for recognition of </a:t>
            </a:r>
            <a:r>
              <a:rPr lang="en-US" altLang="hu-HU" sz="2000" b="1" i="1" dirty="0">
                <a:cs typeface="Tahoma" panose="020B0604030504040204" pitchFamily="34" charset="0"/>
              </a:rPr>
              <a:t>institutional competence</a:t>
            </a:r>
          </a:p>
          <a:p>
            <a:pPr>
              <a:lnSpc>
                <a:spcPct val="110000"/>
              </a:lnSpc>
              <a:buSzPct val="75000"/>
            </a:pPr>
            <a:r>
              <a:rPr lang="en-US" altLang="hu-HU" sz="2000" dirty="0">
                <a:cs typeface="Tahoma" panose="020B0604030504040204" pitchFamily="34" charset="0"/>
              </a:rPr>
              <a:t>By an </a:t>
            </a:r>
            <a:r>
              <a:rPr lang="en-US" altLang="hu-HU" sz="2000" b="1" i="1" dirty="0">
                <a:cs typeface="Tahoma" panose="020B0604030504040204" pitchFamily="34" charset="0"/>
              </a:rPr>
              <a:t>independent accrediting body</a:t>
            </a:r>
            <a:endParaRPr lang="hu-HU" altLang="hu-HU" sz="2000" b="1" i="1" dirty="0">
              <a:cs typeface="Tahoma" panose="020B0604030504040204" pitchFamily="34" charset="0"/>
            </a:endParaRPr>
          </a:p>
          <a:p>
            <a:pPr>
              <a:lnSpc>
                <a:spcPct val="110000"/>
              </a:lnSpc>
              <a:buSzPct val="75000"/>
            </a:pPr>
            <a:r>
              <a:rPr lang="en-US" altLang="hu-HU" sz="2000" dirty="0">
                <a:cs typeface="Tahoma" panose="020B0604030504040204" pitchFamily="34" charset="0"/>
              </a:rPr>
              <a:t>Applying </a:t>
            </a:r>
            <a:r>
              <a:rPr lang="en-US" altLang="hu-HU" sz="2000" b="1" i="1" dirty="0">
                <a:cs typeface="Tahoma" panose="020B0604030504040204" pitchFamily="34" charset="0"/>
              </a:rPr>
              <a:t>standards</a:t>
            </a:r>
            <a:r>
              <a:rPr lang="en-US" altLang="hu-HU" sz="2000" i="1" dirty="0">
                <a:cs typeface="Tahoma" panose="020B0604030504040204" pitchFamily="34" charset="0"/>
              </a:rPr>
              <a:t> </a:t>
            </a:r>
            <a:r>
              <a:rPr lang="en-US" altLang="hu-HU" sz="2000" dirty="0">
                <a:cs typeface="Tahoma" panose="020B0604030504040204" pitchFamily="34" charset="0"/>
              </a:rPr>
              <a:t>for optimal and achievable performance</a:t>
            </a:r>
          </a:p>
          <a:p>
            <a:pPr>
              <a:lnSpc>
                <a:spcPct val="110000"/>
              </a:lnSpc>
              <a:buSzPct val="75000"/>
            </a:pPr>
            <a:r>
              <a:rPr lang="en-US" altLang="hu-HU" sz="2000" dirty="0">
                <a:cs typeface="Tahoma" panose="020B0604030504040204" pitchFamily="34" charset="0"/>
              </a:rPr>
              <a:t>Emphasis on </a:t>
            </a:r>
            <a:r>
              <a:rPr lang="en-US" altLang="hu-HU" sz="2000" b="1" i="1" dirty="0">
                <a:cs typeface="Tahoma" panose="020B0604030504040204" pitchFamily="34" charset="0"/>
              </a:rPr>
              <a:t>continuous quality improvement </a:t>
            </a:r>
          </a:p>
          <a:p>
            <a:pPr>
              <a:lnSpc>
                <a:spcPct val="110000"/>
              </a:lnSpc>
              <a:buSzPct val="75000"/>
            </a:pPr>
            <a:r>
              <a:rPr lang="hu-HU" altLang="hu-HU" sz="2000" b="1" i="1" dirty="0" err="1">
                <a:cs typeface="Tahoma" panose="020B0604030504040204" pitchFamily="34" charset="0"/>
              </a:rPr>
              <a:t>Provider</a:t>
            </a:r>
            <a:r>
              <a:rPr lang="en-US" altLang="hu-HU" sz="2000" b="1" i="1" dirty="0">
                <a:cs typeface="Tahoma" panose="020B0604030504040204" pitchFamily="34" charset="0"/>
              </a:rPr>
              <a:t> survey </a:t>
            </a:r>
            <a:r>
              <a:rPr lang="en-US" altLang="hu-HU" sz="2000" dirty="0">
                <a:cs typeface="Tahoma" panose="020B0604030504040204" pitchFamily="34" charset="0"/>
              </a:rPr>
              <a:t>by external peer reviewers</a:t>
            </a:r>
          </a:p>
        </p:txBody>
      </p:sp>
    </p:spTree>
    <p:extLst>
      <p:ext uri="{BB962C8B-B14F-4D97-AF65-F5344CB8AC3E}">
        <p14:creationId xmlns:p14="http://schemas.microsoft.com/office/powerpoint/2010/main" val="921134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ED0236E-961C-4D4C-96CE-21DD0BACC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4204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hu-HU" sz="3200" dirty="0" err="1">
                <a:solidFill>
                  <a:srgbClr val="C00000"/>
                </a:solidFill>
              </a:rPr>
              <a:t>How</a:t>
            </a:r>
            <a:r>
              <a:rPr lang="hu-HU" sz="3200" dirty="0">
                <a:solidFill>
                  <a:srgbClr val="C00000"/>
                </a:solidFill>
              </a:rPr>
              <a:t> </a:t>
            </a:r>
            <a:r>
              <a:rPr lang="hu-HU" sz="3200" dirty="0" err="1">
                <a:solidFill>
                  <a:srgbClr val="C00000"/>
                </a:solidFill>
              </a:rPr>
              <a:t>to</a:t>
            </a:r>
            <a:r>
              <a:rPr lang="hu-HU" sz="3200" dirty="0">
                <a:solidFill>
                  <a:srgbClr val="C00000"/>
                </a:solidFill>
              </a:rPr>
              <a:t> </a:t>
            </a:r>
            <a:r>
              <a:rPr lang="hu-HU" sz="3200" dirty="0" err="1">
                <a:solidFill>
                  <a:srgbClr val="C00000"/>
                </a:solidFill>
              </a:rPr>
              <a:t>Administer</a:t>
            </a:r>
            <a:r>
              <a:rPr lang="hu-HU" sz="3200" dirty="0">
                <a:solidFill>
                  <a:srgbClr val="C00000"/>
                </a:solidFill>
              </a:rPr>
              <a:t> </a:t>
            </a:r>
            <a:r>
              <a:rPr lang="hu-HU" sz="3200" dirty="0" err="1">
                <a:solidFill>
                  <a:srgbClr val="C00000"/>
                </a:solidFill>
              </a:rPr>
              <a:t>Healthcare</a:t>
            </a:r>
            <a:r>
              <a:rPr lang="hu-HU" sz="3200" dirty="0">
                <a:solidFill>
                  <a:srgbClr val="C00000"/>
                </a:solidFill>
              </a:rPr>
              <a:t> </a:t>
            </a:r>
            <a:r>
              <a:rPr lang="hu-HU" sz="3200" dirty="0" err="1">
                <a:solidFill>
                  <a:srgbClr val="C00000"/>
                </a:solidFill>
              </a:rPr>
              <a:t>Quality</a:t>
            </a:r>
            <a:r>
              <a:rPr lang="hu-HU" sz="3200" dirty="0">
                <a:solidFill>
                  <a:srgbClr val="C00000"/>
                </a:solidFill>
              </a:rPr>
              <a:t>?</a:t>
            </a:r>
          </a:p>
        </p:txBody>
      </p:sp>
      <p:pic>
        <p:nvPicPr>
          <p:cNvPr id="6" name="Image 6">
            <a:extLst>
              <a:ext uri="{FF2B5EF4-FFF2-40B4-BE49-F238E27FC236}">
                <a16:creationId xmlns:a16="http://schemas.microsoft.com/office/drawing/2014/main" id="{76E36E52-7645-4180-86B3-92D9EF218AC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81402" y="1993889"/>
            <a:ext cx="6381195" cy="40148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0278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DC29616C-014C-4E8A-8A23-EA6486DF77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3600" dirty="0" err="1">
                <a:solidFill>
                  <a:srgbClr val="0070C0"/>
                </a:solidFill>
              </a:rPr>
              <a:t>Thank</a:t>
            </a:r>
            <a:r>
              <a:rPr lang="hu-HU" sz="3600" dirty="0">
                <a:solidFill>
                  <a:srgbClr val="0070C0"/>
                </a:solidFill>
              </a:rPr>
              <a:t> </a:t>
            </a:r>
            <a:r>
              <a:rPr lang="hu-HU" sz="3600" dirty="0" err="1">
                <a:solidFill>
                  <a:srgbClr val="0070C0"/>
                </a:solidFill>
              </a:rPr>
              <a:t>you</a:t>
            </a:r>
            <a:r>
              <a:rPr lang="hu-HU" sz="3600" dirty="0">
                <a:solidFill>
                  <a:srgbClr val="0070C0"/>
                </a:solidFill>
              </a:rPr>
              <a:t> </a:t>
            </a:r>
            <a:r>
              <a:rPr lang="hu-HU" sz="3600" dirty="0" err="1">
                <a:solidFill>
                  <a:srgbClr val="0070C0"/>
                </a:solidFill>
              </a:rPr>
              <a:t>for</a:t>
            </a:r>
            <a:r>
              <a:rPr lang="hu-HU" sz="3600" dirty="0">
                <a:solidFill>
                  <a:srgbClr val="0070C0"/>
                </a:solidFill>
              </a:rPr>
              <a:t> </a:t>
            </a:r>
            <a:r>
              <a:rPr lang="hu-HU" sz="3600" dirty="0" err="1">
                <a:solidFill>
                  <a:srgbClr val="0070C0"/>
                </a:solidFill>
              </a:rPr>
              <a:t>your</a:t>
            </a:r>
            <a:r>
              <a:rPr lang="hu-HU" sz="3600" dirty="0">
                <a:solidFill>
                  <a:srgbClr val="0070C0"/>
                </a:solidFill>
              </a:rPr>
              <a:t> </a:t>
            </a:r>
            <a:r>
              <a:rPr lang="hu-HU" sz="3600" dirty="0" err="1">
                <a:solidFill>
                  <a:srgbClr val="0070C0"/>
                </a:solidFill>
              </a:rPr>
              <a:t>attention</a:t>
            </a:r>
            <a:r>
              <a:rPr lang="hu-HU" sz="3600" dirty="0">
                <a:solidFill>
                  <a:srgbClr val="0070C0"/>
                </a:solidFill>
              </a:rPr>
              <a:t>!</a:t>
            </a:r>
            <a:endParaRPr lang="en-GB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29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915624F-97B0-4D23-A7ED-C074CC5BC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dirty="0">
                <a:solidFill>
                  <a:srgbClr val="C00000"/>
                </a:solidFill>
              </a:rPr>
              <a:t>Health System Reform - </a:t>
            </a:r>
            <a:r>
              <a:rPr lang="hu-HU" sz="3600" dirty="0" err="1">
                <a:solidFill>
                  <a:srgbClr val="C00000"/>
                </a:solidFill>
              </a:rPr>
              <a:t>Novel</a:t>
            </a:r>
            <a:r>
              <a:rPr lang="hu-HU" sz="3600" dirty="0">
                <a:solidFill>
                  <a:srgbClr val="C00000"/>
                </a:solidFill>
              </a:rPr>
              <a:t> </a:t>
            </a:r>
            <a:r>
              <a:rPr lang="hu-HU" sz="3600" dirty="0" err="1">
                <a:solidFill>
                  <a:srgbClr val="C00000"/>
                </a:solidFill>
              </a:rPr>
              <a:t>Solutions</a:t>
            </a:r>
            <a:endParaRPr lang="hu-HU" sz="3600" dirty="0">
              <a:solidFill>
                <a:srgbClr val="C00000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180904C-52DA-4AD9-8149-D12E01E67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2553"/>
            <a:ext cx="7886700" cy="435133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hu-HU" sz="2000" dirty="0" err="1"/>
              <a:t>Strengthen</a:t>
            </a:r>
            <a:r>
              <a:rPr lang="hu-HU" sz="2000" dirty="0"/>
              <a:t> </a:t>
            </a:r>
            <a:r>
              <a:rPr lang="hu-HU" sz="2000" b="1" dirty="0" err="1"/>
              <a:t>governance</a:t>
            </a:r>
            <a:r>
              <a:rPr lang="hu-HU" sz="2000" dirty="0"/>
              <a:t> – </a:t>
            </a:r>
            <a:r>
              <a:rPr lang="hu-HU" sz="2000" dirty="0">
                <a:solidFill>
                  <a:srgbClr val="C00000"/>
                </a:solidFill>
              </a:rPr>
              <a:t>Public </a:t>
            </a:r>
            <a:r>
              <a:rPr lang="hu-HU" sz="2000" dirty="0" err="1">
                <a:solidFill>
                  <a:srgbClr val="C00000"/>
                </a:solidFill>
              </a:rPr>
              <a:t>Administration</a:t>
            </a:r>
            <a:r>
              <a:rPr lang="hu-HU" sz="2000" dirty="0">
                <a:solidFill>
                  <a:srgbClr val="C00000"/>
                </a:solidFill>
              </a:rPr>
              <a:t> Reform </a:t>
            </a:r>
          </a:p>
          <a:p>
            <a:pPr marL="457200" indent="-457200">
              <a:buFont typeface="+mj-lt"/>
              <a:buAutoNum type="arabicPeriod"/>
            </a:pPr>
            <a:r>
              <a:rPr lang="hu-HU" sz="2000" dirty="0" err="1"/>
              <a:t>Ensure</a:t>
            </a:r>
            <a:r>
              <a:rPr lang="hu-HU" sz="2000" dirty="0"/>
              <a:t> </a:t>
            </a:r>
            <a:r>
              <a:rPr lang="hu-HU" sz="2000" i="1" dirty="0" err="1"/>
              <a:t>adequate</a:t>
            </a:r>
            <a:r>
              <a:rPr lang="hu-HU" sz="2000" dirty="0"/>
              <a:t> and </a:t>
            </a:r>
            <a:r>
              <a:rPr lang="hu-HU" sz="2000" i="1" dirty="0" err="1"/>
              <a:t>sustainable</a:t>
            </a:r>
            <a:r>
              <a:rPr lang="hu-HU" sz="2000" dirty="0"/>
              <a:t> </a:t>
            </a:r>
            <a:r>
              <a:rPr lang="hu-HU" sz="2000" dirty="0" err="1"/>
              <a:t>funding</a:t>
            </a:r>
            <a:r>
              <a:rPr lang="hu-HU" sz="2000" dirty="0"/>
              <a:t> and </a:t>
            </a:r>
            <a:r>
              <a:rPr lang="hu-HU" sz="2000" dirty="0" err="1"/>
              <a:t>improve</a:t>
            </a:r>
            <a:r>
              <a:rPr lang="hu-HU" sz="2000" dirty="0"/>
              <a:t> </a:t>
            </a:r>
            <a:r>
              <a:rPr lang="hu-HU" sz="2000" i="1" dirty="0" err="1"/>
              <a:t>efficiency</a:t>
            </a:r>
            <a:r>
              <a:rPr lang="hu-HU" sz="2000" dirty="0"/>
              <a:t> of </a:t>
            </a:r>
            <a:r>
              <a:rPr lang="hu-HU" sz="2000" dirty="0" err="1"/>
              <a:t>health</a:t>
            </a:r>
            <a:r>
              <a:rPr lang="hu-HU" sz="2000" dirty="0"/>
              <a:t> </a:t>
            </a:r>
            <a:r>
              <a:rPr lang="hu-HU" sz="2000" b="1" dirty="0" err="1"/>
              <a:t>financing</a:t>
            </a:r>
            <a:r>
              <a:rPr lang="hu-HU" sz="2000" b="1" dirty="0"/>
              <a:t> – </a:t>
            </a:r>
            <a:r>
              <a:rPr lang="hu-HU" sz="2000" dirty="0" err="1">
                <a:solidFill>
                  <a:srgbClr val="C00000"/>
                </a:solidFill>
              </a:rPr>
              <a:t>Capitation</a:t>
            </a:r>
            <a:r>
              <a:rPr lang="hu-HU" sz="2000" dirty="0">
                <a:solidFill>
                  <a:srgbClr val="C00000"/>
                </a:solidFill>
              </a:rPr>
              <a:t> + </a:t>
            </a:r>
            <a:r>
              <a:rPr lang="hu-HU" sz="2000" dirty="0" err="1">
                <a:solidFill>
                  <a:srgbClr val="C00000"/>
                </a:solidFill>
              </a:rPr>
              <a:t>Result-based</a:t>
            </a:r>
            <a:r>
              <a:rPr lang="hu-HU" sz="2000" dirty="0">
                <a:solidFill>
                  <a:srgbClr val="C00000"/>
                </a:solidFill>
              </a:rPr>
              <a:t> </a:t>
            </a:r>
            <a:r>
              <a:rPr lang="hu-HU" sz="2000" dirty="0" err="1">
                <a:solidFill>
                  <a:srgbClr val="C00000"/>
                </a:solidFill>
              </a:rPr>
              <a:t>component</a:t>
            </a:r>
            <a:r>
              <a:rPr lang="hu-HU" sz="2000" dirty="0"/>
              <a:t> in </a:t>
            </a:r>
            <a:r>
              <a:rPr lang="hu-HU" sz="2000" dirty="0" err="1"/>
              <a:t>Primary</a:t>
            </a:r>
            <a:r>
              <a:rPr lang="hu-HU" sz="2000" dirty="0"/>
              <a:t> Health </a:t>
            </a:r>
            <a:r>
              <a:rPr lang="hu-HU" sz="2000" dirty="0" err="1"/>
              <a:t>Care</a:t>
            </a:r>
            <a:r>
              <a:rPr lang="hu-HU" sz="2000" dirty="0"/>
              <a:t>, </a:t>
            </a:r>
            <a:r>
              <a:rPr lang="hu-HU" sz="2000" dirty="0" err="1">
                <a:solidFill>
                  <a:srgbClr val="C00000"/>
                </a:solidFill>
              </a:rPr>
              <a:t>Result-based</a:t>
            </a:r>
            <a:r>
              <a:rPr lang="hu-HU" sz="2000" dirty="0">
                <a:solidFill>
                  <a:srgbClr val="C00000"/>
                </a:solidFill>
              </a:rPr>
              <a:t> </a:t>
            </a:r>
            <a:r>
              <a:rPr lang="hu-HU" sz="2000" dirty="0" err="1">
                <a:solidFill>
                  <a:srgbClr val="C00000"/>
                </a:solidFill>
              </a:rPr>
              <a:t>financing</a:t>
            </a:r>
            <a:r>
              <a:rPr lang="hu-HU" sz="2000" dirty="0">
                <a:solidFill>
                  <a:srgbClr val="C00000"/>
                </a:solidFill>
              </a:rPr>
              <a:t> (</a:t>
            </a:r>
            <a:r>
              <a:rPr lang="hu-HU" sz="2000" dirty="0" err="1">
                <a:solidFill>
                  <a:srgbClr val="C00000"/>
                </a:solidFill>
              </a:rPr>
              <a:t>DRGs</a:t>
            </a:r>
            <a:r>
              <a:rPr lang="hu-HU" sz="2000" dirty="0">
                <a:solidFill>
                  <a:srgbClr val="C00000"/>
                </a:solidFill>
              </a:rPr>
              <a:t>/</a:t>
            </a:r>
            <a:r>
              <a:rPr lang="hu-HU" sz="2000" dirty="0" err="1">
                <a:solidFill>
                  <a:srgbClr val="C00000"/>
                </a:solidFill>
              </a:rPr>
              <a:t>tariffs</a:t>
            </a:r>
            <a:r>
              <a:rPr lang="hu-HU" sz="2000" dirty="0">
                <a:solidFill>
                  <a:srgbClr val="C00000"/>
                </a:solidFill>
              </a:rPr>
              <a:t>) </a:t>
            </a:r>
            <a:r>
              <a:rPr lang="hu-HU" sz="2000" dirty="0"/>
              <a:t>in </a:t>
            </a:r>
            <a:r>
              <a:rPr lang="hu-HU" sz="2000" dirty="0" err="1"/>
              <a:t>hospital</a:t>
            </a:r>
            <a:r>
              <a:rPr lang="hu-HU" sz="2000" dirty="0"/>
              <a:t> </a:t>
            </a:r>
            <a:r>
              <a:rPr lang="hu-HU" sz="2000" dirty="0" err="1"/>
              <a:t>financing</a:t>
            </a:r>
            <a:r>
              <a:rPr lang="hu-HU" sz="2000" dirty="0"/>
              <a:t>, </a:t>
            </a:r>
            <a:r>
              <a:rPr lang="hu-HU" sz="2000" dirty="0" err="1">
                <a:solidFill>
                  <a:srgbClr val="C00000"/>
                </a:solidFill>
              </a:rPr>
              <a:t>Strategic</a:t>
            </a:r>
            <a:r>
              <a:rPr lang="hu-HU" sz="2000" dirty="0">
                <a:solidFill>
                  <a:srgbClr val="C00000"/>
                </a:solidFill>
              </a:rPr>
              <a:t> </a:t>
            </a:r>
            <a:r>
              <a:rPr lang="hu-HU" sz="2000" dirty="0" err="1">
                <a:solidFill>
                  <a:srgbClr val="C00000"/>
                </a:solidFill>
              </a:rPr>
              <a:t>purchasing</a:t>
            </a:r>
            <a:r>
              <a:rPr lang="hu-HU" sz="2000" dirty="0">
                <a:solidFill>
                  <a:srgbClr val="C00000"/>
                </a:solidFill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hu-HU" sz="2000" dirty="0" err="1"/>
              <a:t>Build</a:t>
            </a:r>
            <a:r>
              <a:rPr lang="hu-HU" sz="2000" dirty="0"/>
              <a:t> </a:t>
            </a:r>
            <a:r>
              <a:rPr lang="hu-HU" sz="2000" dirty="0" err="1"/>
              <a:t>up</a:t>
            </a:r>
            <a:r>
              <a:rPr lang="hu-HU" sz="2000" dirty="0"/>
              <a:t> </a:t>
            </a:r>
            <a:r>
              <a:rPr lang="hu-HU" sz="2000" b="1" dirty="0"/>
              <a:t>human </a:t>
            </a:r>
            <a:r>
              <a:rPr lang="hu-HU" sz="2000" b="1" dirty="0" err="1"/>
              <a:t>capital</a:t>
            </a:r>
            <a:r>
              <a:rPr lang="hu-HU" sz="2000" b="1" dirty="0"/>
              <a:t> – </a:t>
            </a:r>
            <a:r>
              <a:rPr lang="hu-HU" sz="2000" dirty="0" err="1">
                <a:solidFill>
                  <a:srgbClr val="C00000"/>
                </a:solidFill>
              </a:rPr>
              <a:t>Qualification</a:t>
            </a:r>
            <a:r>
              <a:rPr lang="hu-HU" sz="2000" dirty="0">
                <a:solidFill>
                  <a:srgbClr val="C00000"/>
                </a:solidFill>
              </a:rPr>
              <a:t> </a:t>
            </a:r>
            <a:r>
              <a:rPr lang="hu-HU" sz="2000" dirty="0" err="1">
                <a:solidFill>
                  <a:srgbClr val="C00000"/>
                </a:solidFill>
              </a:rPr>
              <a:t>Standards</a:t>
            </a:r>
            <a:r>
              <a:rPr lang="hu-HU" sz="2000" dirty="0">
                <a:solidFill>
                  <a:srgbClr val="C00000"/>
                </a:solidFill>
              </a:rPr>
              <a:t> </a:t>
            </a:r>
            <a:r>
              <a:rPr lang="hu-HU" sz="2000" dirty="0" err="1">
                <a:solidFill>
                  <a:srgbClr val="C00000"/>
                </a:solidFill>
              </a:rPr>
              <a:t>for</a:t>
            </a:r>
            <a:r>
              <a:rPr lang="hu-HU" sz="2000" dirty="0">
                <a:solidFill>
                  <a:srgbClr val="C00000"/>
                </a:solidFill>
              </a:rPr>
              <a:t> Health </a:t>
            </a:r>
            <a:r>
              <a:rPr lang="hu-HU" sz="2000" dirty="0" err="1">
                <a:solidFill>
                  <a:srgbClr val="C00000"/>
                </a:solidFill>
              </a:rPr>
              <a:t>Professionals</a:t>
            </a:r>
            <a:r>
              <a:rPr lang="hu-HU" sz="2000" dirty="0">
                <a:solidFill>
                  <a:srgbClr val="C00000"/>
                </a:solidFill>
              </a:rPr>
              <a:t>, and </a:t>
            </a:r>
            <a:r>
              <a:rPr lang="hu-HU" sz="2000" dirty="0" err="1">
                <a:solidFill>
                  <a:srgbClr val="C00000"/>
                </a:solidFill>
              </a:rPr>
              <a:t>Continuous</a:t>
            </a:r>
            <a:r>
              <a:rPr lang="hu-HU" sz="2000" dirty="0">
                <a:solidFill>
                  <a:srgbClr val="C00000"/>
                </a:solidFill>
              </a:rPr>
              <a:t> Professional </a:t>
            </a:r>
            <a:r>
              <a:rPr lang="hu-HU" sz="2000" dirty="0" err="1">
                <a:solidFill>
                  <a:srgbClr val="C00000"/>
                </a:solidFill>
              </a:rPr>
              <a:t>Development</a:t>
            </a:r>
            <a:endParaRPr lang="hu-HU" sz="2000" dirty="0"/>
          </a:p>
          <a:p>
            <a:pPr marL="457200" indent="-457200">
              <a:buFont typeface="+mj-lt"/>
              <a:buAutoNum type="arabicPeriod"/>
            </a:pPr>
            <a:r>
              <a:rPr lang="hu-HU" sz="2000" dirty="0" err="1"/>
              <a:t>Develop</a:t>
            </a:r>
            <a:r>
              <a:rPr lang="hu-HU" sz="2000" dirty="0"/>
              <a:t> </a:t>
            </a:r>
            <a:r>
              <a:rPr lang="hu-HU" sz="2000" dirty="0" err="1"/>
              <a:t>efficient</a:t>
            </a:r>
            <a:r>
              <a:rPr lang="hu-HU" sz="2000" dirty="0"/>
              <a:t> </a:t>
            </a:r>
            <a:r>
              <a:rPr lang="hu-HU" sz="2000" i="1" dirty="0" err="1"/>
              <a:t>pricing</a:t>
            </a:r>
            <a:r>
              <a:rPr lang="hu-HU" sz="2000" i="1" dirty="0"/>
              <a:t> </a:t>
            </a:r>
            <a:r>
              <a:rPr lang="hu-HU" sz="2000" i="1" dirty="0" err="1"/>
              <a:t>system</a:t>
            </a:r>
            <a:r>
              <a:rPr lang="hu-HU" sz="2000" dirty="0"/>
              <a:t> and </a:t>
            </a:r>
            <a:r>
              <a:rPr lang="hu-HU" sz="2000" dirty="0" err="1"/>
              <a:t>ensure</a:t>
            </a:r>
            <a:r>
              <a:rPr lang="hu-HU" sz="2000" dirty="0"/>
              <a:t> </a:t>
            </a:r>
            <a:r>
              <a:rPr lang="hu-HU" sz="2000" i="1" dirty="0" err="1"/>
              <a:t>supply</a:t>
            </a:r>
            <a:r>
              <a:rPr lang="hu-HU" sz="2000" dirty="0"/>
              <a:t> of </a:t>
            </a:r>
            <a:r>
              <a:rPr lang="hu-HU" sz="2000" dirty="0" err="1"/>
              <a:t>high</a:t>
            </a:r>
            <a:r>
              <a:rPr lang="hu-HU" sz="2000" dirty="0"/>
              <a:t> </a:t>
            </a:r>
            <a:r>
              <a:rPr lang="hu-HU" sz="2000" dirty="0" err="1"/>
              <a:t>quality</a:t>
            </a:r>
            <a:r>
              <a:rPr lang="hu-HU" sz="2000" dirty="0"/>
              <a:t>, </a:t>
            </a:r>
            <a:r>
              <a:rPr lang="hu-HU" sz="2000" dirty="0" err="1"/>
              <a:t>effective</a:t>
            </a:r>
            <a:r>
              <a:rPr lang="hu-HU" sz="2000" dirty="0"/>
              <a:t> and </a:t>
            </a:r>
            <a:r>
              <a:rPr lang="hu-HU" sz="2000" dirty="0" err="1"/>
              <a:t>safe</a:t>
            </a:r>
            <a:r>
              <a:rPr lang="hu-HU" sz="2000" dirty="0"/>
              <a:t> </a:t>
            </a:r>
            <a:r>
              <a:rPr lang="hu-HU" sz="2000" b="1" dirty="0" err="1"/>
              <a:t>medicines</a:t>
            </a:r>
            <a:r>
              <a:rPr lang="hu-HU" sz="2000" b="1" dirty="0"/>
              <a:t> – </a:t>
            </a:r>
            <a:r>
              <a:rPr lang="hu-HU" sz="2000" dirty="0">
                <a:solidFill>
                  <a:srgbClr val="C00000"/>
                </a:solidFill>
              </a:rPr>
              <a:t>National </a:t>
            </a:r>
            <a:r>
              <a:rPr lang="hu-HU" sz="2000" dirty="0" err="1">
                <a:solidFill>
                  <a:srgbClr val="C00000"/>
                </a:solidFill>
              </a:rPr>
              <a:t>Drug</a:t>
            </a:r>
            <a:r>
              <a:rPr lang="hu-HU" sz="2000" dirty="0">
                <a:solidFill>
                  <a:srgbClr val="C00000"/>
                </a:solidFill>
              </a:rPr>
              <a:t> Policy / New Law</a:t>
            </a:r>
            <a:endParaRPr lang="hu-HU" sz="2000" dirty="0"/>
          </a:p>
          <a:p>
            <a:pPr marL="457200" indent="-457200">
              <a:buFont typeface="+mj-lt"/>
              <a:buAutoNum type="arabicPeriod"/>
            </a:pPr>
            <a:r>
              <a:rPr lang="hu-HU" sz="2000" dirty="0" err="1"/>
              <a:t>Extend</a:t>
            </a:r>
            <a:r>
              <a:rPr lang="hu-HU" sz="2000" dirty="0"/>
              <a:t> </a:t>
            </a:r>
            <a:r>
              <a:rPr lang="hu-HU" sz="2000" dirty="0" err="1">
                <a:solidFill>
                  <a:srgbClr val="C00000"/>
                </a:solidFill>
              </a:rPr>
              <a:t>digitalization</a:t>
            </a:r>
            <a:r>
              <a:rPr lang="hu-HU" sz="2000" dirty="0"/>
              <a:t> and </a:t>
            </a:r>
            <a:r>
              <a:rPr lang="hu-HU" sz="2000" dirty="0">
                <a:solidFill>
                  <a:srgbClr val="C00000"/>
                </a:solidFill>
              </a:rPr>
              <a:t>e-</a:t>
            </a:r>
            <a:r>
              <a:rPr lang="hu-HU" sz="2000" dirty="0" err="1">
                <a:solidFill>
                  <a:srgbClr val="C00000"/>
                </a:solidFill>
              </a:rPr>
              <a:t>health</a:t>
            </a:r>
            <a:r>
              <a:rPr lang="hu-HU" sz="2000" dirty="0">
                <a:solidFill>
                  <a:srgbClr val="C00000"/>
                </a:solidFill>
              </a:rPr>
              <a:t> </a:t>
            </a:r>
            <a:r>
              <a:rPr lang="hu-HU" sz="2000" dirty="0" err="1">
                <a:solidFill>
                  <a:srgbClr val="C00000"/>
                </a:solidFill>
              </a:rPr>
              <a:t>records</a:t>
            </a:r>
            <a:r>
              <a:rPr lang="hu-HU" sz="2000" dirty="0">
                <a:solidFill>
                  <a:srgbClr val="C00000"/>
                </a:solidFill>
              </a:rPr>
              <a:t> </a:t>
            </a:r>
            <a:r>
              <a:rPr lang="hu-HU" sz="2000" dirty="0"/>
              <a:t>and </a:t>
            </a:r>
            <a:r>
              <a:rPr lang="hu-HU" sz="2000" dirty="0" err="1"/>
              <a:t>develop</a:t>
            </a:r>
            <a:r>
              <a:rPr lang="hu-HU" sz="2000" dirty="0"/>
              <a:t> </a:t>
            </a:r>
            <a:r>
              <a:rPr lang="hu-HU" sz="2000" b="1" dirty="0" err="1"/>
              <a:t>health</a:t>
            </a:r>
            <a:r>
              <a:rPr lang="hu-HU" sz="2000" b="1" dirty="0"/>
              <a:t> management </a:t>
            </a:r>
            <a:r>
              <a:rPr lang="hu-HU" sz="2000" b="1" dirty="0" err="1"/>
              <a:t>information</a:t>
            </a:r>
            <a:r>
              <a:rPr lang="hu-HU" sz="2000" b="1" dirty="0"/>
              <a:t> </a:t>
            </a:r>
            <a:r>
              <a:rPr lang="hu-HU" sz="2000" b="1" dirty="0" err="1"/>
              <a:t>system</a:t>
            </a:r>
            <a:endParaRPr lang="hu-HU" sz="2000" b="1" dirty="0"/>
          </a:p>
          <a:p>
            <a:pPr marL="457200" indent="-457200">
              <a:buFont typeface="+mj-lt"/>
              <a:buAutoNum type="arabicPeriod"/>
            </a:pPr>
            <a:r>
              <a:rPr lang="hu-HU" sz="2000" dirty="0" err="1"/>
              <a:t>Strengthen</a:t>
            </a:r>
            <a:r>
              <a:rPr lang="hu-HU" sz="2000" dirty="0"/>
              <a:t> </a:t>
            </a:r>
            <a:r>
              <a:rPr lang="hu-HU" sz="2000" dirty="0" err="1"/>
              <a:t>health</a:t>
            </a:r>
            <a:r>
              <a:rPr lang="hu-HU" sz="2000" dirty="0"/>
              <a:t> </a:t>
            </a:r>
            <a:r>
              <a:rPr lang="hu-HU" sz="2000" dirty="0" err="1"/>
              <a:t>care</a:t>
            </a:r>
            <a:r>
              <a:rPr lang="hu-HU" sz="2000" dirty="0"/>
              <a:t> </a:t>
            </a:r>
            <a:r>
              <a:rPr lang="hu-HU" sz="2000" b="1" dirty="0" err="1"/>
              <a:t>delivery</a:t>
            </a:r>
            <a:r>
              <a:rPr lang="hu-HU" sz="2000" b="1" dirty="0"/>
              <a:t> </a:t>
            </a:r>
            <a:r>
              <a:rPr lang="hu-HU" sz="2000" b="1" dirty="0" err="1"/>
              <a:t>system</a:t>
            </a:r>
            <a:r>
              <a:rPr lang="hu-HU" sz="2000" b="1" dirty="0"/>
              <a:t> </a:t>
            </a:r>
            <a:r>
              <a:rPr lang="hu-HU" sz="2000" dirty="0"/>
              <a:t>and i</a:t>
            </a:r>
            <a:r>
              <a:rPr lang="en-GB" sz="2000" dirty="0" err="1"/>
              <a:t>mprove</a:t>
            </a:r>
            <a:r>
              <a:rPr lang="en-GB" sz="2000" dirty="0"/>
              <a:t> </a:t>
            </a:r>
            <a:r>
              <a:rPr lang="en-GB" sz="2000" b="1" dirty="0"/>
              <a:t>quality</a:t>
            </a:r>
            <a:r>
              <a:rPr lang="en-GB" sz="2000" dirty="0"/>
              <a:t> of health care services</a:t>
            </a:r>
            <a:r>
              <a:rPr lang="hu-HU" sz="2000" dirty="0"/>
              <a:t> – </a:t>
            </a:r>
            <a:r>
              <a:rPr lang="hu-HU" sz="2000" dirty="0">
                <a:solidFill>
                  <a:srgbClr val="C00000"/>
                </a:solidFill>
              </a:rPr>
              <a:t>PHC </a:t>
            </a:r>
            <a:r>
              <a:rPr lang="hu-HU" sz="2000" dirty="0" err="1">
                <a:solidFill>
                  <a:srgbClr val="C00000"/>
                </a:solidFill>
              </a:rPr>
              <a:t>Gatekeeping</a:t>
            </a:r>
            <a:r>
              <a:rPr lang="hu-HU" sz="2000" dirty="0">
                <a:solidFill>
                  <a:srgbClr val="C00000"/>
                </a:solidFill>
              </a:rPr>
              <a:t>, Health </a:t>
            </a:r>
            <a:r>
              <a:rPr lang="hu-HU" sz="2000" dirty="0" err="1">
                <a:solidFill>
                  <a:srgbClr val="C00000"/>
                </a:solidFill>
              </a:rPr>
              <a:t>Care</a:t>
            </a:r>
            <a:r>
              <a:rPr lang="hu-HU" sz="2000" dirty="0">
                <a:solidFill>
                  <a:srgbClr val="C00000"/>
                </a:solidFill>
              </a:rPr>
              <a:t> </a:t>
            </a:r>
            <a:r>
              <a:rPr lang="hu-HU" sz="2000" dirty="0" err="1">
                <a:solidFill>
                  <a:srgbClr val="C00000"/>
                </a:solidFill>
              </a:rPr>
              <a:t>Accreditation</a:t>
            </a:r>
            <a:r>
              <a:rPr lang="hu-HU" sz="2000" dirty="0">
                <a:solidFill>
                  <a:srgbClr val="C00000"/>
                </a:solidFill>
              </a:rPr>
              <a:t> System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Ensure effective public health services</a:t>
            </a:r>
            <a:r>
              <a:rPr lang="hu-HU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hu-HU" sz="2000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Post-COVID-19 </a:t>
            </a:r>
            <a:r>
              <a:rPr lang="hu-HU" sz="2000" dirty="0" err="1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strategies</a:t>
            </a:r>
            <a:endParaRPr lang="en-GB" sz="2000" dirty="0">
              <a:solidFill>
                <a:srgbClr val="C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2296468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áromszög 4"/>
          <p:cNvSpPr/>
          <p:nvPr/>
        </p:nvSpPr>
        <p:spPr>
          <a:xfrm>
            <a:off x="2299855" y="2313707"/>
            <a:ext cx="4544291" cy="3158837"/>
          </a:xfrm>
          <a:prstGeom prst="triangle">
            <a:avLst/>
          </a:prstGeom>
          <a:noFill/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Szövegdoboz 6"/>
          <p:cNvSpPr txBox="1"/>
          <p:nvPr/>
        </p:nvSpPr>
        <p:spPr>
          <a:xfrm>
            <a:off x="3616033" y="1763993"/>
            <a:ext cx="1939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 err="1"/>
              <a:t>Purchaser</a:t>
            </a:r>
            <a:endParaRPr lang="hu-HU" sz="2400" dirty="0"/>
          </a:p>
        </p:txBody>
      </p:sp>
      <p:sp>
        <p:nvSpPr>
          <p:cNvPr id="8" name="Szövegdoboz 7"/>
          <p:cNvSpPr txBox="1"/>
          <p:nvPr/>
        </p:nvSpPr>
        <p:spPr>
          <a:xfrm>
            <a:off x="1357748" y="5560130"/>
            <a:ext cx="1939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 err="1"/>
              <a:t>Population</a:t>
            </a:r>
            <a:endParaRPr lang="hu-HU" sz="2400" dirty="0"/>
          </a:p>
        </p:txBody>
      </p:sp>
      <p:sp>
        <p:nvSpPr>
          <p:cNvPr id="9" name="Szövegdoboz 8"/>
          <p:cNvSpPr txBox="1"/>
          <p:nvPr/>
        </p:nvSpPr>
        <p:spPr>
          <a:xfrm>
            <a:off x="5874323" y="5560130"/>
            <a:ext cx="29290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/>
              <a:t>Health service </a:t>
            </a:r>
            <a:r>
              <a:rPr lang="hu-HU" sz="2400" dirty="0" err="1"/>
              <a:t>delivery</a:t>
            </a:r>
            <a:endParaRPr lang="hu-HU" sz="2400" dirty="0"/>
          </a:p>
        </p:txBody>
      </p:sp>
      <p:sp>
        <p:nvSpPr>
          <p:cNvPr id="10" name="Szövegdoboz 9"/>
          <p:cNvSpPr txBox="1"/>
          <p:nvPr/>
        </p:nvSpPr>
        <p:spPr>
          <a:xfrm>
            <a:off x="3768438" y="4093112"/>
            <a:ext cx="16071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 dirty="0"/>
              <a:t>UHC</a:t>
            </a:r>
          </a:p>
        </p:txBody>
      </p:sp>
      <p:cxnSp>
        <p:nvCxnSpPr>
          <p:cNvPr id="12" name="Egyenes összekötő nyíllal 11"/>
          <p:cNvCxnSpPr/>
          <p:nvPr/>
        </p:nvCxnSpPr>
        <p:spPr>
          <a:xfrm>
            <a:off x="3505200" y="5777345"/>
            <a:ext cx="2369123" cy="1361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Szövegdoboz 12"/>
          <p:cNvSpPr txBox="1"/>
          <p:nvPr/>
        </p:nvSpPr>
        <p:spPr>
          <a:xfrm>
            <a:off x="3844637" y="5813973"/>
            <a:ext cx="1454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>
                <a:solidFill>
                  <a:srgbClr val="0070C0"/>
                </a:solidFill>
              </a:rPr>
              <a:t>Access</a:t>
            </a:r>
          </a:p>
        </p:txBody>
      </p:sp>
      <p:cxnSp>
        <p:nvCxnSpPr>
          <p:cNvPr id="15" name="Egyenes összekötő nyíllal 14"/>
          <p:cNvCxnSpPr/>
          <p:nvPr/>
        </p:nvCxnSpPr>
        <p:spPr>
          <a:xfrm flipV="1">
            <a:off x="2842742" y="2876516"/>
            <a:ext cx="1427018" cy="20025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nyíllal 16"/>
          <p:cNvCxnSpPr/>
          <p:nvPr/>
        </p:nvCxnSpPr>
        <p:spPr>
          <a:xfrm rot="10800000" flipV="1">
            <a:off x="2601740" y="2870829"/>
            <a:ext cx="1427018" cy="20025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zövegdoboz 18"/>
          <p:cNvSpPr txBox="1"/>
          <p:nvPr/>
        </p:nvSpPr>
        <p:spPr>
          <a:xfrm rot="18313645">
            <a:off x="2446416" y="3492234"/>
            <a:ext cx="1454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dirty="0" err="1"/>
              <a:t>Coverage</a:t>
            </a:r>
            <a:endParaRPr lang="hu-HU" sz="2000" dirty="0"/>
          </a:p>
        </p:txBody>
      </p:sp>
      <p:sp>
        <p:nvSpPr>
          <p:cNvPr id="20" name="Szövegdoboz 19"/>
          <p:cNvSpPr txBox="1"/>
          <p:nvPr/>
        </p:nvSpPr>
        <p:spPr>
          <a:xfrm rot="18313645">
            <a:off x="2176340" y="3811323"/>
            <a:ext cx="30125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dirty="0" err="1"/>
              <a:t>Contribution</a:t>
            </a:r>
            <a:r>
              <a:rPr lang="hu-HU" sz="2000" dirty="0"/>
              <a:t> / </a:t>
            </a:r>
            <a:r>
              <a:rPr lang="hu-HU" sz="2000" dirty="0" err="1"/>
              <a:t>Taxes</a:t>
            </a:r>
            <a:endParaRPr lang="hu-HU" sz="2000" dirty="0"/>
          </a:p>
        </p:txBody>
      </p:sp>
      <p:cxnSp>
        <p:nvCxnSpPr>
          <p:cNvPr id="21" name="Egyenes összekötő nyíllal 20"/>
          <p:cNvCxnSpPr/>
          <p:nvPr/>
        </p:nvCxnSpPr>
        <p:spPr>
          <a:xfrm rot="10800000" flipH="1" flipV="1">
            <a:off x="5070765" y="2876517"/>
            <a:ext cx="1337774" cy="18602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Szövegdoboz 24"/>
          <p:cNvSpPr txBox="1"/>
          <p:nvPr/>
        </p:nvSpPr>
        <p:spPr>
          <a:xfrm rot="3215981">
            <a:off x="4271065" y="3524907"/>
            <a:ext cx="3332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dirty="0" err="1"/>
              <a:t>Strategic</a:t>
            </a:r>
            <a:r>
              <a:rPr lang="hu-HU" sz="2000" dirty="0"/>
              <a:t> </a:t>
            </a:r>
            <a:r>
              <a:rPr lang="hu-HU" sz="2000" dirty="0" err="1"/>
              <a:t>purchasing</a:t>
            </a:r>
            <a:endParaRPr lang="hu-HU" sz="2000" dirty="0"/>
          </a:p>
        </p:txBody>
      </p:sp>
      <p:sp>
        <p:nvSpPr>
          <p:cNvPr id="22" name="Szövegdoboz 21"/>
          <p:cNvSpPr txBox="1"/>
          <p:nvPr/>
        </p:nvSpPr>
        <p:spPr>
          <a:xfrm rot="3215981">
            <a:off x="3890404" y="3755779"/>
            <a:ext cx="31320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dirty="0" err="1"/>
              <a:t>Contract</a:t>
            </a:r>
            <a:r>
              <a:rPr lang="hu-HU" sz="2000" dirty="0"/>
              <a:t> / </a:t>
            </a:r>
            <a:r>
              <a:rPr lang="hu-HU" sz="2000" dirty="0" err="1"/>
              <a:t>Financing</a:t>
            </a:r>
            <a:endParaRPr lang="hu-HU" sz="2000" dirty="0"/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48186E9C-BB14-49E5-86C0-C31043A39B1C}"/>
              </a:ext>
            </a:extLst>
          </p:cNvPr>
          <p:cNvSpPr txBox="1"/>
          <p:nvPr/>
        </p:nvSpPr>
        <p:spPr>
          <a:xfrm>
            <a:off x="430200" y="214924"/>
            <a:ext cx="3618781" cy="92333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b="1" dirty="0">
                <a:solidFill>
                  <a:srgbClr val="C00000"/>
                </a:solidFill>
              </a:rPr>
              <a:t>Health System Reform</a:t>
            </a:r>
            <a:r>
              <a:rPr lang="hu-HU" dirty="0"/>
              <a:t> </a:t>
            </a:r>
          </a:p>
          <a:p>
            <a:pPr algn="ctr"/>
            <a:r>
              <a:rPr lang="hu-HU" dirty="0" err="1"/>
              <a:t>vs</a:t>
            </a:r>
            <a:r>
              <a:rPr lang="hu-HU" dirty="0"/>
              <a:t>. </a:t>
            </a:r>
          </a:p>
          <a:p>
            <a:pPr algn="ctr"/>
            <a:r>
              <a:rPr lang="hu-HU" b="1" dirty="0">
                <a:solidFill>
                  <a:srgbClr val="0070C0"/>
                </a:solidFill>
              </a:rPr>
              <a:t>Health System </a:t>
            </a:r>
            <a:r>
              <a:rPr lang="hu-HU" b="1" dirty="0" err="1">
                <a:solidFill>
                  <a:srgbClr val="0070C0"/>
                </a:solidFill>
              </a:rPr>
              <a:t>Strengthening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29F0394D-4CA4-465C-BED4-EA08A969DBD8}"/>
              </a:ext>
            </a:extLst>
          </p:cNvPr>
          <p:cNvSpPr txBox="1"/>
          <p:nvPr/>
        </p:nvSpPr>
        <p:spPr>
          <a:xfrm>
            <a:off x="1885176" y="3355630"/>
            <a:ext cx="989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>
                <a:solidFill>
                  <a:srgbClr val="0070C0"/>
                </a:solidFill>
              </a:rPr>
              <a:t>Equity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27" name="Szövegdoboz 26">
            <a:extLst>
              <a:ext uri="{FF2B5EF4-FFF2-40B4-BE49-F238E27FC236}">
                <a16:creationId xmlns:a16="http://schemas.microsoft.com/office/drawing/2014/main" id="{4FC2A644-1D71-4ECE-B1E9-2DD42E1CDD66}"/>
              </a:ext>
            </a:extLst>
          </p:cNvPr>
          <p:cNvSpPr txBox="1"/>
          <p:nvPr/>
        </p:nvSpPr>
        <p:spPr>
          <a:xfrm>
            <a:off x="6654776" y="6372477"/>
            <a:ext cx="136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err="1">
                <a:solidFill>
                  <a:srgbClr val="0070C0"/>
                </a:solidFill>
              </a:rPr>
              <a:t>Quality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244624E7-BA13-46D6-892B-3F81910B6D3F}"/>
              </a:ext>
            </a:extLst>
          </p:cNvPr>
          <p:cNvSpPr txBox="1"/>
          <p:nvPr/>
        </p:nvSpPr>
        <p:spPr>
          <a:xfrm>
            <a:off x="7095058" y="5147005"/>
            <a:ext cx="1708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err="1">
                <a:solidFill>
                  <a:srgbClr val="0070C0"/>
                </a:solidFill>
              </a:rPr>
              <a:t>Effectiveness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29" name="Szövegdoboz 28">
            <a:extLst>
              <a:ext uri="{FF2B5EF4-FFF2-40B4-BE49-F238E27FC236}">
                <a16:creationId xmlns:a16="http://schemas.microsoft.com/office/drawing/2014/main" id="{30B91FD9-DF2D-49D0-9EBB-97DE2EF81EC9}"/>
              </a:ext>
            </a:extLst>
          </p:cNvPr>
          <p:cNvSpPr txBox="1"/>
          <p:nvPr/>
        </p:nvSpPr>
        <p:spPr>
          <a:xfrm>
            <a:off x="6394916" y="3355630"/>
            <a:ext cx="1464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err="1">
                <a:solidFill>
                  <a:srgbClr val="0070C0"/>
                </a:solidFill>
              </a:rPr>
              <a:t>Efficiency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1" name="Szövegdoboz 30">
            <a:extLst>
              <a:ext uri="{FF2B5EF4-FFF2-40B4-BE49-F238E27FC236}">
                <a16:creationId xmlns:a16="http://schemas.microsoft.com/office/drawing/2014/main" id="{54B3C303-2951-48B0-9F67-91BDE0A89A82}"/>
              </a:ext>
            </a:extLst>
          </p:cNvPr>
          <p:cNvSpPr txBox="1"/>
          <p:nvPr/>
        </p:nvSpPr>
        <p:spPr>
          <a:xfrm>
            <a:off x="5482535" y="217097"/>
            <a:ext cx="3231265" cy="138499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1400" b="1" dirty="0" err="1"/>
              <a:t>Phase</a:t>
            </a:r>
            <a:r>
              <a:rPr lang="hu-HU" sz="1400" b="1" dirty="0"/>
              <a:t> I -&gt; Health Service </a:t>
            </a:r>
            <a:r>
              <a:rPr lang="hu-HU" sz="1400" b="1" dirty="0" err="1"/>
              <a:t>Delivery</a:t>
            </a:r>
            <a:endParaRPr lang="hu-HU" sz="1400" b="1" dirty="0"/>
          </a:p>
          <a:p>
            <a:r>
              <a:rPr lang="hu-HU" sz="1400" dirty="0" err="1">
                <a:solidFill>
                  <a:srgbClr val="0070C0"/>
                </a:solidFill>
              </a:rPr>
              <a:t>Step</a:t>
            </a:r>
            <a:r>
              <a:rPr lang="hu-HU" sz="1400" dirty="0">
                <a:solidFill>
                  <a:srgbClr val="0070C0"/>
                </a:solidFill>
              </a:rPr>
              <a:t> 1</a:t>
            </a:r>
            <a:r>
              <a:rPr lang="hu-HU" sz="1400" dirty="0"/>
              <a:t>: PHC -&gt; </a:t>
            </a:r>
            <a:r>
              <a:rPr lang="hu-HU" sz="1400" dirty="0" err="1"/>
              <a:t>access</a:t>
            </a:r>
            <a:r>
              <a:rPr lang="hu-HU" sz="1400" dirty="0"/>
              <a:t> </a:t>
            </a:r>
          </a:p>
          <a:p>
            <a:r>
              <a:rPr lang="hu-HU" sz="1400" dirty="0" err="1">
                <a:solidFill>
                  <a:srgbClr val="0070C0"/>
                </a:solidFill>
              </a:rPr>
              <a:t>Step</a:t>
            </a:r>
            <a:r>
              <a:rPr lang="hu-HU" sz="1400" dirty="0">
                <a:solidFill>
                  <a:srgbClr val="0070C0"/>
                </a:solidFill>
              </a:rPr>
              <a:t> 2</a:t>
            </a:r>
            <a:r>
              <a:rPr lang="hu-HU" sz="1400" dirty="0"/>
              <a:t>: </a:t>
            </a:r>
            <a:r>
              <a:rPr lang="hu-HU" sz="1400" dirty="0" err="1"/>
              <a:t>guidelines</a:t>
            </a:r>
            <a:r>
              <a:rPr lang="hu-HU" sz="1400" dirty="0"/>
              <a:t>, </a:t>
            </a:r>
            <a:r>
              <a:rPr lang="hu-HU" sz="1400" dirty="0" err="1"/>
              <a:t>standards</a:t>
            </a:r>
            <a:r>
              <a:rPr lang="hu-HU" sz="1400" dirty="0"/>
              <a:t>, </a:t>
            </a:r>
            <a:r>
              <a:rPr lang="hu-HU" sz="1400" dirty="0" err="1"/>
              <a:t>protocols</a:t>
            </a:r>
            <a:r>
              <a:rPr lang="hu-HU" sz="1400" dirty="0"/>
              <a:t> </a:t>
            </a:r>
          </a:p>
          <a:p>
            <a:r>
              <a:rPr lang="hu-HU" sz="1400" dirty="0"/>
              <a:t>	-&gt; </a:t>
            </a:r>
            <a:r>
              <a:rPr lang="hu-HU" sz="1400" dirty="0" err="1"/>
              <a:t>effectiveness</a:t>
            </a:r>
            <a:r>
              <a:rPr lang="hu-HU" sz="1400" dirty="0"/>
              <a:t> </a:t>
            </a:r>
          </a:p>
          <a:p>
            <a:r>
              <a:rPr lang="hu-HU" sz="1400" dirty="0" err="1">
                <a:solidFill>
                  <a:srgbClr val="FF0000"/>
                </a:solidFill>
              </a:rPr>
              <a:t>Step</a:t>
            </a:r>
            <a:r>
              <a:rPr lang="hu-HU" sz="1400" dirty="0">
                <a:solidFill>
                  <a:srgbClr val="FF0000"/>
                </a:solidFill>
              </a:rPr>
              <a:t> 3</a:t>
            </a:r>
            <a:r>
              <a:rPr lang="hu-HU" sz="1400" dirty="0"/>
              <a:t>: DRG -&gt; </a:t>
            </a:r>
            <a:r>
              <a:rPr lang="hu-HU" sz="1400" dirty="0" err="1"/>
              <a:t>efficiency</a:t>
            </a:r>
            <a:r>
              <a:rPr lang="hu-HU" sz="1400" dirty="0"/>
              <a:t>  </a:t>
            </a:r>
          </a:p>
          <a:p>
            <a:r>
              <a:rPr lang="hu-HU" sz="1400" dirty="0" err="1">
                <a:solidFill>
                  <a:srgbClr val="FF0000"/>
                </a:solidFill>
              </a:rPr>
              <a:t>Step</a:t>
            </a:r>
            <a:r>
              <a:rPr lang="hu-HU" sz="1400" dirty="0">
                <a:solidFill>
                  <a:srgbClr val="FF0000"/>
                </a:solidFill>
              </a:rPr>
              <a:t> 4</a:t>
            </a:r>
            <a:r>
              <a:rPr lang="hu-HU" sz="1400" dirty="0"/>
              <a:t>: </a:t>
            </a:r>
            <a:r>
              <a:rPr lang="hu-HU" sz="1400" dirty="0" err="1"/>
              <a:t>accreditation</a:t>
            </a:r>
            <a:r>
              <a:rPr lang="hu-HU" sz="1400" dirty="0"/>
              <a:t> -&gt; </a:t>
            </a:r>
            <a:r>
              <a:rPr lang="hu-HU" sz="1400" dirty="0" err="1"/>
              <a:t>quality</a:t>
            </a:r>
            <a:r>
              <a:rPr lang="hu-HU" sz="1400" dirty="0"/>
              <a:t> </a:t>
            </a:r>
            <a:endParaRPr lang="en-GB" sz="1400" dirty="0"/>
          </a:p>
        </p:txBody>
      </p:sp>
      <p:sp>
        <p:nvSpPr>
          <p:cNvPr id="32" name="Szövegdoboz 31">
            <a:extLst>
              <a:ext uri="{FF2B5EF4-FFF2-40B4-BE49-F238E27FC236}">
                <a16:creationId xmlns:a16="http://schemas.microsoft.com/office/drawing/2014/main" id="{3EC36C03-D631-4274-B76A-EB29F8024B29}"/>
              </a:ext>
            </a:extLst>
          </p:cNvPr>
          <p:cNvSpPr txBox="1"/>
          <p:nvPr/>
        </p:nvSpPr>
        <p:spPr>
          <a:xfrm>
            <a:off x="5486345" y="1747324"/>
            <a:ext cx="3227455" cy="52322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1400" b="1" dirty="0" err="1"/>
              <a:t>Phase</a:t>
            </a:r>
            <a:r>
              <a:rPr lang="hu-HU" sz="1400" b="1" dirty="0"/>
              <a:t> II - &gt; </a:t>
            </a:r>
            <a:r>
              <a:rPr lang="hu-HU" sz="1400" b="1" dirty="0" err="1"/>
              <a:t>Social</a:t>
            </a:r>
            <a:r>
              <a:rPr lang="hu-HU" sz="1400" b="1" dirty="0"/>
              <a:t> Health </a:t>
            </a:r>
            <a:r>
              <a:rPr lang="hu-HU" sz="1400" b="1" dirty="0" err="1"/>
              <a:t>Protection</a:t>
            </a:r>
            <a:endParaRPr lang="hu-HU" sz="1400" b="1" dirty="0"/>
          </a:p>
          <a:p>
            <a:r>
              <a:rPr lang="hu-HU" sz="1400" dirty="0" err="1">
                <a:solidFill>
                  <a:srgbClr val="FF0000"/>
                </a:solidFill>
              </a:rPr>
              <a:t>Steps</a:t>
            </a:r>
            <a:r>
              <a:rPr lang="hu-HU" sz="1400" dirty="0"/>
              <a:t>: </a:t>
            </a:r>
            <a:r>
              <a:rPr lang="hu-HU" sz="1400" dirty="0" err="1"/>
              <a:t>social</a:t>
            </a:r>
            <a:r>
              <a:rPr lang="hu-HU" sz="1400" dirty="0"/>
              <a:t> </a:t>
            </a:r>
            <a:r>
              <a:rPr lang="hu-HU" sz="1400" dirty="0" err="1"/>
              <a:t>health</a:t>
            </a:r>
            <a:r>
              <a:rPr lang="hu-HU" sz="1400" dirty="0"/>
              <a:t> </a:t>
            </a:r>
            <a:r>
              <a:rPr lang="hu-HU" sz="1400" dirty="0" err="1"/>
              <a:t>insurance</a:t>
            </a:r>
            <a:r>
              <a:rPr lang="hu-HU" sz="1400" dirty="0"/>
              <a:t> -&gt; </a:t>
            </a:r>
            <a:r>
              <a:rPr lang="hu-HU" sz="1400" dirty="0" err="1"/>
              <a:t>equity</a:t>
            </a:r>
            <a:endParaRPr lang="en-GB" sz="1400" dirty="0"/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30043888-3444-47CA-9986-E65169D9B44A}"/>
              </a:ext>
            </a:extLst>
          </p:cNvPr>
          <p:cNvSpPr txBox="1"/>
          <p:nvPr/>
        </p:nvSpPr>
        <p:spPr>
          <a:xfrm>
            <a:off x="3476156" y="5044108"/>
            <a:ext cx="2191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PHC / </a:t>
            </a:r>
            <a:r>
              <a:rPr lang="hu-HU" dirty="0" err="1"/>
              <a:t>Gatekeeping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567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 animBg="1"/>
      <p:bldP spid="18" grpId="0"/>
      <p:bldP spid="27" grpId="0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3">
            <a:extLst>
              <a:ext uri="{FF2B5EF4-FFF2-40B4-BE49-F238E27FC236}">
                <a16:creationId xmlns:a16="http://schemas.microsoft.com/office/drawing/2014/main" id="{8C9A2E49-733D-421B-B705-BC8CAAFA5E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1064140"/>
              </p:ext>
            </p:extLst>
          </p:nvPr>
        </p:nvGraphicFramePr>
        <p:xfrm>
          <a:off x="482600" y="1163843"/>
          <a:ext cx="8178800" cy="5364849"/>
        </p:xfrm>
        <a:graphic>
          <a:graphicData uri="http://schemas.openxmlformats.org/drawingml/2006/table">
            <a:tbl>
              <a:tblPr firstRow="1" firstCol="1" bandRow="1"/>
              <a:tblGrid>
                <a:gridCol w="1838592">
                  <a:extLst>
                    <a:ext uri="{9D8B030D-6E8A-4147-A177-3AD203B41FA5}">
                      <a16:colId xmlns:a16="http://schemas.microsoft.com/office/drawing/2014/main" val="2153834323"/>
                    </a:ext>
                  </a:extLst>
                </a:gridCol>
                <a:gridCol w="2101648">
                  <a:extLst>
                    <a:ext uri="{9D8B030D-6E8A-4147-A177-3AD203B41FA5}">
                      <a16:colId xmlns:a16="http://schemas.microsoft.com/office/drawing/2014/main" val="760302873"/>
                    </a:ext>
                  </a:extLst>
                </a:gridCol>
                <a:gridCol w="2119280">
                  <a:extLst>
                    <a:ext uri="{9D8B030D-6E8A-4147-A177-3AD203B41FA5}">
                      <a16:colId xmlns:a16="http://schemas.microsoft.com/office/drawing/2014/main" val="165194454"/>
                    </a:ext>
                  </a:extLst>
                </a:gridCol>
                <a:gridCol w="2119280">
                  <a:extLst>
                    <a:ext uri="{9D8B030D-6E8A-4147-A177-3AD203B41FA5}">
                      <a16:colId xmlns:a16="http://schemas.microsoft.com/office/drawing/2014/main" val="2427556966"/>
                    </a:ext>
                  </a:extLst>
                </a:gridCol>
              </a:tblGrid>
              <a:tr h="313044"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u-HU" sz="15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09" marR="95209" marT="132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u-HU" sz="15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Level 1</a:t>
                      </a:r>
                      <a:endParaRPr lang="hu-HU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09" marR="95209" marT="132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u-HU" sz="15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Level 2</a:t>
                      </a:r>
                      <a:endParaRPr lang="hu-HU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09" marR="95209" marT="132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u-HU" sz="1500" b="1" i="0" u="none" strike="noStrike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Level</a:t>
                      </a:r>
                      <a:r>
                        <a:rPr lang="hu-HU" sz="1500" b="1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hu-HU" sz="2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09" marR="95209" marT="132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5953176"/>
                  </a:ext>
                </a:extLst>
              </a:tr>
              <a:tr h="811128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u-HU" sz="15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Revenue</a:t>
                      </a:r>
                      <a:endParaRPr lang="hu-HU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09" marR="95209" marT="132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u-HU" sz="15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taxes</a:t>
                      </a:r>
                      <a:endParaRPr lang="hu-HU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09" marR="95209" marT="132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5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mandatory insurance contribution paid by employer and employee</a:t>
                      </a:r>
                      <a:endParaRPr lang="en-GB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09" marR="95209" marT="132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u-HU" sz="15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voluntary insurance contribution paid by employer and employee</a:t>
                      </a:r>
                      <a:endParaRPr lang="hu-HU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09" marR="95209" marT="132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4803273"/>
                  </a:ext>
                </a:extLst>
              </a:tr>
              <a:tr h="1060169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u-HU" sz="15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Purchaser</a:t>
                      </a:r>
                      <a:endParaRPr lang="hu-HU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09" marR="95209" marT="132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u-HU" sz="15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government agency or national health insurance fund</a:t>
                      </a:r>
                      <a:endParaRPr lang="hu-HU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09" marR="95209" marT="132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5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national health insurance fund and private insurance companies</a:t>
                      </a:r>
                      <a:endParaRPr lang="en-GB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09" marR="95209" marT="132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5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national health insurance fund and private insurance companies</a:t>
                      </a:r>
                      <a:endParaRPr lang="en-GB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09" marR="95209" marT="132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6973873"/>
                  </a:ext>
                </a:extLst>
              </a:tr>
              <a:tr h="1060169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u-HU" sz="15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Benefits</a:t>
                      </a:r>
                      <a:endParaRPr lang="hu-HU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09" marR="95209" marT="132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5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emergency care, preventive care, treatment of certain diseases, transportation</a:t>
                      </a:r>
                      <a:endParaRPr lang="en-GB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09" marR="95209" marT="132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15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in-patient and out-patient care, laboratory services and prescription drugs</a:t>
                      </a:r>
                      <a:endParaRPr lang="en-GB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09" marR="95209" marT="132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u-HU" sz="15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individual package of services (health and comfort services)</a:t>
                      </a:r>
                      <a:endParaRPr lang="hu-HU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09" marR="95209" marT="132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9796266"/>
                  </a:ext>
                </a:extLst>
              </a:tr>
              <a:tr h="1558253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u-HU" sz="15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Coverage</a:t>
                      </a:r>
                      <a:endParaRPr lang="hu-HU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09" marR="95209" marT="132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u-HU" sz="15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citizens of Georgia</a:t>
                      </a:r>
                      <a:endParaRPr lang="hu-HU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09" marR="95209" marT="132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u-HU" sz="15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citizens of Georgia and foreign citizens permanently residing in Georgia who contribute to the mandatory health insurance system</a:t>
                      </a:r>
                      <a:endParaRPr lang="hu-HU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09" marR="95209" marT="132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u-HU" sz="15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citizens of Georgia and foreign citizens permanently residing in Georgia who contribute to the voluntary health insurance system</a:t>
                      </a:r>
                      <a:endParaRPr lang="hu-HU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09" marR="95209" marT="132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3873726"/>
                  </a:ext>
                </a:extLst>
              </a:tr>
              <a:tr h="562086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u-HU" sz="1500" b="1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Provider</a:t>
                      </a:r>
                      <a:endParaRPr lang="hu-HU" sz="2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09" marR="95209" marT="132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u-HU" sz="1500" b="0" i="0" u="none" strike="noStrike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public</a:t>
                      </a:r>
                      <a:r>
                        <a:rPr lang="hu-HU" sz="15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and </a:t>
                      </a:r>
                      <a:r>
                        <a:rPr lang="hu-HU" sz="1500" b="0" i="0" u="none" strike="noStrike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private</a:t>
                      </a:r>
                      <a:r>
                        <a:rPr lang="hu-HU" sz="15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500" b="0" i="0" u="none" strike="noStrike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health</a:t>
                      </a:r>
                      <a:r>
                        <a:rPr lang="hu-HU" sz="15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500" b="0" i="0" u="none" strike="noStrike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care</a:t>
                      </a:r>
                      <a:r>
                        <a:rPr lang="hu-HU" sz="15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500" b="0" i="0" u="none" strike="noStrike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providers</a:t>
                      </a:r>
                      <a:endParaRPr lang="hu-HU" sz="2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09" marR="95209" marT="132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u-HU" sz="1500" b="0" i="0" u="none" strike="noStrike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public</a:t>
                      </a:r>
                      <a:r>
                        <a:rPr lang="hu-HU" sz="15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and </a:t>
                      </a:r>
                      <a:r>
                        <a:rPr lang="hu-HU" sz="1500" b="0" i="0" u="none" strike="noStrike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private</a:t>
                      </a:r>
                      <a:r>
                        <a:rPr lang="hu-HU" sz="15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500" b="0" i="0" u="none" strike="noStrike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health</a:t>
                      </a:r>
                      <a:r>
                        <a:rPr lang="hu-HU" sz="15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500" b="0" i="0" u="none" strike="noStrike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care</a:t>
                      </a:r>
                      <a:r>
                        <a:rPr lang="hu-HU" sz="15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500" b="0" i="0" u="none" strike="noStrike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providers</a:t>
                      </a:r>
                      <a:endParaRPr lang="hu-HU" sz="2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09" marR="95209" marT="132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u-HU" sz="1500" b="0" i="0" u="none" strike="noStrike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public</a:t>
                      </a:r>
                      <a:r>
                        <a:rPr lang="hu-HU" sz="15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and </a:t>
                      </a:r>
                      <a:r>
                        <a:rPr lang="hu-HU" sz="1500" b="0" i="0" u="none" strike="noStrike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private</a:t>
                      </a:r>
                      <a:r>
                        <a:rPr lang="hu-HU" sz="15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500" b="0" i="0" u="none" strike="noStrike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health</a:t>
                      </a:r>
                      <a:r>
                        <a:rPr lang="hu-HU" sz="15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500" b="0" i="0" u="none" strike="noStrike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care</a:t>
                      </a:r>
                      <a:r>
                        <a:rPr lang="hu-HU" sz="15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u-HU" sz="1500" b="0" i="0" u="none" strike="noStrike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providers</a:t>
                      </a:r>
                      <a:endParaRPr lang="hu-HU" sz="2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09" marR="95209" marT="1322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397327"/>
                  </a:ext>
                </a:extLst>
              </a:tr>
            </a:tbl>
          </a:graphicData>
        </a:graphic>
      </p:graphicFrame>
      <p:sp>
        <p:nvSpPr>
          <p:cNvPr id="5" name="Cím 1">
            <a:extLst>
              <a:ext uri="{FF2B5EF4-FFF2-40B4-BE49-F238E27FC236}">
                <a16:creationId xmlns:a16="http://schemas.microsoft.com/office/drawing/2014/main" id="{00974AC9-77BD-4C71-B657-459CDC666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91317"/>
          </a:xfrm>
        </p:spPr>
        <p:txBody>
          <a:bodyPr>
            <a:normAutofit fontScale="90000"/>
          </a:bodyPr>
          <a:lstStyle/>
          <a:p>
            <a:r>
              <a:rPr lang="hu-HU" sz="3600" dirty="0" err="1">
                <a:solidFill>
                  <a:srgbClr val="C00000"/>
                </a:solidFill>
              </a:rPr>
              <a:t>Recommendations</a:t>
            </a:r>
            <a:r>
              <a:rPr lang="hu-HU" sz="3600" dirty="0">
                <a:solidFill>
                  <a:srgbClr val="C00000"/>
                </a:solidFill>
              </a:rPr>
              <a:t> </a:t>
            </a:r>
            <a:r>
              <a:rPr lang="hu-HU" sz="3600" dirty="0" err="1">
                <a:solidFill>
                  <a:srgbClr val="C00000"/>
                </a:solidFill>
              </a:rPr>
              <a:t>for</a:t>
            </a:r>
            <a:r>
              <a:rPr lang="hu-HU" sz="3600" dirty="0">
                <a:solidFill>
                  <a:srgbClr val="C00000"/>
                </a:solidFill>
              </a:rPr>
              <a:t> Health System Reform</a:t>
            </a:r>
          </a:p>
        </p:txBody>
      </p:sp>
    </p:spTree>
    <p:extLst>
      <p:ext uri="{BB962C8B-B14F-4D97-AF65-F5344CB8AC3E}">
        <p14:creationId xmlns:p14="http://schemas.microsoft.com/office/powerpoint/2010/main" val="3746012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93714" y="484370"/>
            <a:ext cx="9407627" cy="527447"/>
          </a:xfrm>
        </p:spPr>
        <p:txBody>
          <a:bodyPr>
            <a:noAutofit/>
          </a:bodyPr>
          <a:lstStyle/>
          <a:p>
            <a:pPr algn="ctr"/>
            <a:r>
              <a:rPr lang="hu-HU" sz="3200" dirty="0" err="1">
                <a:solidFill>
                  <a:srgbClr val="C00000"/>
                </a:solidFill>
              </a:rPr>
              <a:t>Social</a:t>
            </a:r>
            <a:r>
              <a:rPr lang="hu-HU" sz="3200" dirty="0">
                <a:solidFill>
                  <a:srgbClr val="C00000"/>
                </a:solidFill>
              </a:rPr>
              <a:t> Health </a:t>
            </a:r>
            <a:r>
              <a:rPr lang="hu-HU" sz="3200" dirty="0" err="1">
                <a:solidFill>
                  <a:srgbClr val="C00000"/>
                </a:solidFill>
              </a:rPr>
              <a:t>Authority</a:t>
            </a:r>
            <a:endParaRPr lang="en-US" sz="3200" i="1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6711918"/>
              </p:ext>
            </p:extLst>
          </p:nvPr>
        </p:nvGraphicFramePr>
        <p:xfrm>
          <a:off x="1485900" y="2057401"/>
          <a:ext cx="6172200" cy="339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28998" y="1119110"/>
            <a:ext cx="25716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sz="1200" dirty="0">
                <a:solidFill>
                  <a:prstClr val="black"/>
                </a:solidFill>
              </a:rPr>
              <a:t>Design &amp; integration of schemes </a:t>
            </a:r>
          </a:p>
          <a:p>
            <a:pPr defTabSz="342900"/>
            <a:r>
              <a:rPr lang="en-US" sz="1200" dirty="0">
                <a:solidFill>
                  <a:prstClr val="black"/>
                </a:solidFill>
              </a:rPr>
              <a:t>Elaboration of guidelines and tools </a:t>
            </a:r>
          </a:p>
          <a:p>
            <a:pPr defTabSz="342900"/>
            <a:r>
              <a:rPr lang="en-US" sz="1200" dirty="0">
                <a:solidFill>
                  <a:prstClr val="black"/>
                </a:solidFill>
              </a:rPr>
              <a:t>Collaboration with other stakeholders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32528" y="2607380"/>
            <a:ext cx="26511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sz="1200" dirty="0">
                <a:solidFill>
                  <a:prstClr val="black"/>
                </a:solidFill>
              </a:rPr>
              <a:t>Pooling and transfers of contributions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93539" y="3224385"/>
            <a:ext cx="2015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sz="1200" dirty="0">
                <a:solidFill>
                  <a:prstClr val="black"/>
                </a:solidFill>
              </a:rPr>
              <a:t>Fund/account management</a:t>
            </a:r>
          </a:p>
          <a:p>
            <a:pPr defTabSz="342900"/>
            <a:r>
              <a:rPr lang="en-US" sz="1200" dirty="0">
                <a:solidFill>
                  <a:prstClr val="black"/>
                </a:solidFill>
              </a:rPr>
              <a:t>Accounting</a:t>
            </a:r>
          </a:p>
          <a:p>
            <a:pPr defTabSz="342900"/>
            <a:r>
              <a:rPr lang="en-US" sz="1200" dirty="0">
                <a:solidFill>
                  <a:prstClr val="black"/>
                </a:solidFill>
              </a:rPr>
              <a:t>Transfers to </a:t>
            </a:r>
            <a:r>
              <a:rPr lang="hu-HU" sz="1200" dirty="0" err="1">
                <a:solidFill>
                  <a:prstClr val="black"/>
                </a:solidFill>
              </a:rPr>
              <a:t>providers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95971" y="4205155"/>
            <a:ext cx="1888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hu-HU" sz="1200" dirty="0" err="1">
                <a:solidFill>
                  <a:prstClr val="black"/>
                </a:solidFill>
              </a:rPr>
              <a:t>Social</a:t>
            </a:r>
            <a:r>
              <a:rPr lang="hu-HU" sz="1200" dirty="0">
                <a:solidFill>
                  <a:prstClr val="black"/>
                </a:solidFill>
              </a:rPr>
              <a:t> </a:t>
            </a:r>
            <a:r>
              <a:rPr lang="hu-HU" sz="1200" dirty="0" err="1">
                <a:solidFill>
                  <a:prstClr val="black"/>
                </a:solidFill>
              </a:rPr>
              <a:t>health</a:t>
            </a:r>
            <a:r>
              <a:rPr lang="hu-HU" sz="1200" dirty="0">
                <a:solidFill>
                  <a:prstClr val="black"/>
                </a:solidFill>
              </a:rPr>
              <a:t> </a:t>
            </a:r>
            <a:r>
              <a:rPr lang="hu-HU" sz="1200" dirty="0" err="1">
                <a:solidFill>
                  <a:prstClr val="black"/>
                </a:solidFill>
              </a:rPr>
              <a:t>assistance</a:t>
            </a:r>
            <a:endParaRPr lang="hu-HU" sz="1200" dirty="0">
              <a:solidFill>
                <a:prstClr val="black"/>
              </a:solidFill>
            </a:endParaRPr>
          </a:p>
          <a:p>
            <a:pPr defTabSz="342900"/>
            <a:r>
              <a:rPr lang="en-US" sz="1200" dirty="0">
                <a:solidFill>
                  <a:prstClr val="black"/>
                </a:solidFill>
              </a:rPr>
              <a:t>Hotline/communication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08770" y="4874903"/>
            <a:ext cx="2463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sz="1200" dirty="0">
                <a:solidFill>
                  <a:prstClr val="black"/>
                </a:solidFill>
              </a:rPr>
              <a:t>Supervision/monitoring</a:t>
            </a:r>
          </a:p>
          <a:p>
            <a:pPr defTabSz="342900"/>
            <a:r>
              <a:rPr lang="en-US" sz="1200" dirty="0">
                <a:solidFill>
                  <a:prstClr val="black"/>
                </a:solidFill>
              </a:rPr>
              <a:t>Databases/Statistics</a:t>
            </a:r>
          </a:p>
          <a:p>
            <a:pPr defTabSz="342900"/>
            <a:r>
              <a:rPr lang="en-US" sz="1200" dirty="0">
                <a:solidFill>
                  <a:prstClr val="black"/>
                </a:solidFill>
              </a:rPr>
              <a:t>Monitoring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59179" y="4912531"/>
            <a:ext cx="2463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sz="1200" dirty="0">
                <a:solidFill>
                  <a:prstClr val="black"/>
                </a:solidFill>
              </a:rPr>
              <a:t>Contracting</a:t>
            </a:r>
          </a:p>
          <a:p>
            <a:pPr defTabSz="342900"/>
            <a:r>
              <a:rPr lang="en-US" sz="1200" dirty="0">
                <a:solidFill>
                  <a:prstClr val="black"/>
                </a:solidFill>
              </a:rPr>
              <a:t>Adjustment Payment mechanism </a:t>
            </a:r>
          </a:p>
          <a:p>
            <a:pPr defTabSz="342900"/>
            <a:r>
              <a:rPr lang="en-US" sz="1200" dirty="0">
                <a:solidFill>
                  <a:prstClr val="black"/>
                </a:solidFill>
              </a:rPr>
              <a:t>Payment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2940" y="4138595"/>
            <a:ext cx="20002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sz="1200" dirty="0">
                <a:solidFill>
                  <a:prstClr val="black"/>
                </a:solidFill>
              </a:rPr>
              <a:t>Training and coaching (technical and operational)</a:t>
            </a:r>
          </a:p>
          <a:p>
            <a:pPr defTabSz="342900"/>
            <a:r>
              <a:rPr lang="en-US" sz="1200" dirty="0">
                <a:solidFill>
                  <a:prstClr val="black"/>
                </a:solidFill>
              </a:rPr>
              <a:t>Coaching in facilities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4549" y="3291322"/>
            <a:ext cx="2124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hu-HU" sz="1200" dirty="0">
                <a:solidFill>
                  <a:prstClr val="black"/>
                </a:solidFill>
              </a:rPr>
              <a:t>S</a:t>
            </a:r>
            <a:r>
              <a:rPr lang="en-US" sz="1200" dirty="0" err="1">
                <a:solidFill>
                  <a:prstClr val="black"/>
                </a:solidFill>
              </a:rPr>
              <a:t>urveys</a:t>
            </a:r>
            <a:r>
              <a:rPr lang="en-US" sz="1200" dirty="0">
                <a:solidFill>
                  <a:prstClr val="black"/>
                </a:solidFill>
              </a:rPr>
              <a:t> system</a:t>
            </a:r>
          </a:p>
          <a:p>
            <a:pPr defTabSz="342900"/>
            <a:r>
              <a:rPr lang="en-US" sz="1200" dirty="0">
                <a:solidFill>
                  <a:prstClr val="black"/>
                </a:solidFill>
              </a:rPr>
              <a:t>Quality assurance mechanisms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2940" y="2515046"/>
            <a:ext cx="2311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US" sz="1200" dirty="0">
                <a:solidFill>
                  <a:prstClr val="black"/>
                </a:solidFill>
              </a:rPr>
              <a:t>Assessment &amp; evaluation</a:t>
            </a:r>
          </a:p>
          <a:p>
            <a:pPr defTabSz="342900"/>
            <a:r>
              <a:rPr lang="en-US" sz="1200" dirty="0">
                <a:solidFill>
                  <a:prstClr val="black"/>
                </a:solidFill>
              </a:rPr>
              <a:t>Analysis for adjustment of policies</a:t>
            </a:r>
          </a:p>
        </p:txBody>
      </p:sp>
    </p:spTree>
    <p:extLst>
      <p:ext uri="{BB962C8B-B14F-4D97-AF65-F5344CB8AC3E}">
        <p14:creationId xmlns:p14="http://schemas.microsoft.com/office/powerpoint/2010/main" val="1969633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9D00-A147-4A16-A8B5-0E9FE5E21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2308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hu-HU" sz="3200" dirty="0" err="1">
                <a:solidFill>
                  <a:srgbClr val="C00000"/>
                </a:solidFill>
              </a:rPr>
              <a:t>How</a:t>
            </a:r>
            <a:r>
              <a:rPr lang="hu-HU" sz="3200" dirty="0">
                <a:solidFill>
                  <a:srgbClr val="C00000"/>
                </a:solidFill>
              </a:rPr>
              <a:t> </a:t>
            </a:r>
            <a:r>
              <a:rPr lang="hu-HU" sz="3200" dirty="0" err="1">
                <a:solidFill>
                  <a:srgbClr val="C00000"/>
                </a:solidFill>
              </a:rPr>
              <a:t>to</a:t>
            </a:r>
            <a:r>
              <a:rPr lang="hu-HU" sz="3200" dirty="0">
                <a:solidFill>
                  <a:srgbClr val="C00000"/>
                </a:solidFill>
              </a:rPr>
              <a:t> </a:t>
            </a:r>
            <a:r>
              <a:rPr lang="en-US" sz="3200" dirty="0">
                <a:solidFill>
                  <a:srgbClr val="C00000"/>
                </a:solidFill>
              </a:rPr>
              <a:t>Set H</a:t>
            </a:r>
            <a:r>
              <a:rPr lang="hu-HU" sz="3200" dirty="0" err="1">
                <a:solidFill>
                  <a:srgbClr val="C00000"/>
                </a:solidFill>
              </a:rPr>
              <a:t>ealth</a:t>
            </a:r>
            <a:r>
              <a:rPr lang="hu-HU" sz="3200" dirty="0">
                <a:solidFill>
                  <a:srgbClr val="C00000"/>
                </a:solidFill>
              </a:rPr>
              <a:t> Benefit </a:t>
            </a:r>
            <a:r>
              <a:rPr lang="hu-HU" sz="3200" dirty="0" err="1">
                <a:solidFill>
                  <a:srgbClr val="C00000"/>
                </a:solidFill>
              </a:rPr>
              <a:t>Package</a:t>
            </a:r>
            <a:r>
              <a:rPr lang="hu-HU" sz="3200" dirty="0">
                <a:solidFill>
                  <a:srgbClr val="C00000"/>
                </a:solidFill>
              </a:rPr>
              <a:t>?</a:t>
            </a:r>
          </a:p>
        </p:txBody>
      </p:sp>
      <p:grpSp>
        <p:nvGrpSpPr>
          <p:cNvPr id="8" name="Group 5">
            <a:extLst>
              <a:ext uri="{FF2B5EF4-FFF2-40B4-BE49-F238E27FC236}">
                <a16:creationId xmlns:a16="http://schemas.microsoft.com/office/drawing/2014/main" id="{80ADF8FA-D3A1-48F3-9C56-0C0FD5EA8D25}"/>
              </a:ext>
            </a:extLst>
          </p:cNvPr>
          <p:cNvGrpSpPr>
            <a:grpSpLocks/>
          </p:cNvGrpSpPr>
          <p:nvPr/>
        </p:nvGrpSpPr>
        <p:grpSpPr bwMode="auto">
          <a:xfrm>
            <a:off x="950976" y="1518538"/>
            <a:ext cx="7242048" cy="4974336"/>
            <a:chOff x="0" y="0"/>
            <a:chExt cx="6850" cy="5290"/>
          </a:xfrm>
        </p:grpSpPr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65115F42-4A4F-472F-A44D-462876FCA1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" y="5"/>
              <a:ext cx="6840" cy="5280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2D2B6953-55F8-42E6-87E3-5E21760FF17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" y="65"/>
              <a:ext cx="6720" cy="5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Téglalap 9">
            <a:extLst>
              <a:ext uri="{FF2B5EF4-FFF2-40B4-BE49-F238E27FC236}">
                <a16:creationId xmlns:a16="http://schemas.microsoft.com/office/drawing/2014/main" id="{31002BA7-14A3-4988-B62A-28B0252C55D8}"/>
              </a:ext>
            </a:extLst>
          </p:cNvPr>
          <p:cNvSpPr/>
          <p:nvPr/>
        </p:nvSpPr>
        <p:spPr>
          <a:xfrm>
            <a:off x="3552304" y="6488173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u-HU" sz="1000" dirty="0" err="1">
                <a:latin typeface="+mj-lt"/>
              </a:rPr>
              <a:t>Source</a:t>
            </a:r>
            <a:r>
              <a:rPr lang="hu-HU" sz="1000" dirty="0">
                <a:latin typeface="+mj-lt"/>
              </a:rPr>
              <a:t>: A </a:t>
            </a:r>
            <a:r>
              <a:rPr lang="hu-HU" sz="1000" dirty="0" err="1">
                <a:latin typeface="+mj-lt"/>
              </a:rPr>
              <a:t>Glassman</a:t>
            </a:r>
            <a:r>
              <a:rPr lang="hu-HU" sz="1000" dirty="0">
                <a:latin typeface="+mj-lt"/>
              </a:rPr>
              <a:t>, U </a:t>
            </a:r>
            <a:r>
              <a:rPr lang="hu-HU" sz="1000" dirty="0" err="1">
                <a:latin typeface="+mj-lt"/>
              </a:rPr>
              <a:t>Giedion</a:t>
            </a:r>
            <a:r>
              <a:rPr lang="hu-HU" sz="1000" dirty="0">
                <a:latin typeface="+mj-lt"/>
              </a:rPr>
              <a:t>, Y </a:t>
            </a:r>
            <a:r>
              <a:rPr lang="hu-HU" sz="1000" dirty="0" err="1">
                <a:latin typeface="+mj-lt"/>
              </a:rPr>
              <a:t>Sakuma</a:t>
            </a:r>
            <a:r>
              <a:rPr lang="hu-HU" sz="1000" dirty="0">
                <a:latin typeface="+mj-lt"/>
              </a:rPr>
              <a:t>, PC Smith</a:t>
            </a:r>
          </a:p>
        </p:txBody>
      </p:sp>
    </p:spTree>
    <p:extLst>
      <p:ext uri="{BB962C8B-B14F-4D97-AF65-F5344CB8AC3E}">
        <p14:creationId xmlns:p14="http://schemas.microsoft.com/office/powerpoint/2010/main" val="2586438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B7225011-D242-42CA-9708-9E1C142B3B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47238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3200" dirty="0">
                <a:solidFill>
                  <a:srgbClr val="C00000"/>
                </a:solidFill>
                <a:latin typeface="+mj-lt"/>
              </a:rPr>
              <a:t>S</a:t>
            </a:r>
            <a:r>
              <a:rPr lang="en-US" sz="3200" dirty="0" err="1">
                <a:solidFill>
                  <a:srgbClr val="C00000"/>
                </a:solidFill>
                <a:latin typeface="+mj-lt"/>
              </a:rPr>
              <a:t>tatement</a:t>
            </a:r>
            <a:r>
              <a:rPr lang="en-US" sz="3200" dirty="0">
                <a:solidFill>
                  <a:srgbClr val="C00000"/>
                </a:solidFill>
                <a:latin typeface="+mj-lt"/>
              </a:rPr>
              <a:t> of benefit</a:t>
            </a:r>
            <a:r>
              <a:rPr lang="hu-HU" sz="3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hu-HU" sz="3200" dirty="0" err="1">
                <a:solidFill>
                  <a:srgbClr val="C00000"/>
                </a:solidFill>
                <a:latin typeface="+mj-lt"/>
              </a:rPr>
              <a:t>package</a:t>
            </a:r>
            <a:r>
              <a:rPr lang="hu-HU" sz="32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US" sz="3200" dirty="0">
                <a:solidFill>
                  <a:srgbClr val="C00000"/>
                </a:solidFill>
                <a:latin typeface="+mj-lt"/>
              </a:rPr>
              <a:t>gives rise to </a:t>
            </a:r>
            <a:r>
              <a:rPr lang="hu-HU" sz="3200" dirty="0" err="1">
                <a:solidFill>
                  <a:srgbClr val="C00000"/>
                </a:solidFill>
                <a:latin typeface="+mj-lt"/>
              </a:rPr>
              <a:t>other</a:t>
            </a:r>
            <a:r>
              <a:rPr lang="en-US" sz="3200" dirty="0">
                <a:solidFill>
                  <a:srgbClr val="C00000"/>
                </a:solidFill>
                <a:latin typeface="+mj-lt"/>
              </a:rPr>
              <a:t> benefits:</a:t>
            </a:r>
            <a:endParaRPr lang="hu-HU" sz="3200" dirty="0">
              <a:solidFill>
                <a:srgbClr val="C00000"/>
              </a:solidFill>
              <a:latin typeface="+mj-lt"/>
            </a:endParaRPr>
          </a:p>
          <a:p>
            <a:pPr marL="0" indent="0">
              <a:buNone/>
            </a:pPr>
            <a:endParaRPr lang="hu-HU" sz="2000" dirty="0">
              <a:solidFill>
                <a:srgbClr val="FF0000"/>
              </a:solidFill>
            </a:endParaRPr>
          </a:p>
          <a:p>
            <a:r>
              <a:rPr lang="en-US" sz="2000" dirty="0"/>
              <a:t>It creates </a:t>
            </a:r>
            <a:r>
              <a:rPr lang="en-US" sz="2000" b="1" i="1" dirty="0"/>
              <a:t>explicit entitlements for patients</a:t>
            </a:r>
            <a:r>
              <a:rPr lang="hu-HU" sz="2000" dirty="0"/>
              <a:t>.</a:t>
            </a:r>
          </a:p>
          <a:p>
            <a:r>
              <a:rPr lang="hu-HU" sz="2000" dirty="0"/>
              <a:t>I</a:t>
            </a:r>
            <a:r>
              <a:rPr lang="en-US" sz="2000" dirty="0"/>
              <a:t>t </a:t>
            </a:r>
            <a:r>
              <a:rPr lang="en-US" sz="2000" b="1" i="1" dirty="0"/>
              <a:t>facilitates</a:t>
            </a:r>
            <a:r>
              <a:rPr lang="hu-HU" sz="2000" b="1" i="1" dirty="0"/>
              <a:t> </a:t>
            </a:r>
            <a:r>
              <a:rPr lang="hu-HU" sz="2000" b="1" i="1" dirty="0" err="1"/>
              <a:t>resource</a:t>
            </a:r>
            <a:r>
              <a:rPr lang="hu-HU" sz="2000" b="1" i="1" dirty="0"/>
              <a:t> </a:t>
            </a:r>
            <a:r>
              <a:rPr lang="hu-HU" sz="2000" b="1" i="1" dirty="0" err="1"/>
              <a:t>allocation</a:t>
            </a:r>
            <a:r>
              <a:rPr lang="hu-HU" sz="2000" b="1" i="1" dirty="0"/>
              <a:t> </a:t>
            </a:r>
            <a:r>
              <a:rPr lang="hu-HU" sz="2000" b="1" i="1" dirty="0" err="1"/>
              <a:t>decisions</a:t>
            </a:r>
            <a:r>
              <a:rPr lang="hu-HU" sz="2000" dirty="0"/>
              <a:t>, </a:t>
            </a:r>
            <a:r>
              <a:rPr lang="en-US" sz="2000" dirty="0"/>
              <a:t>creating</a:t>
            </a:r>
            <a:r>
              <a:rPr lang="hu-HU" sz="2000" dirty="0"/>
              <a:t> </a:t>
            </a:r>
            <a:r>
              <a:rPr lang="en-US" sz="2000" dirty="0"/>
              <a:t>a precondition for reducing variations in care and</a:t>
            </a:r>
            <a:r>
              <a:rPr lang="hu-HU" sz="2000" dirty="0"/>
              <a:t> </a:t>
            </a:r>
            <a:r>
              <a:rPr lang="hu-HU" sz="2000" dirty="0" err="1"/>
              <a:t>outcomes</a:t>
            </a:r>
            <a:r>
              <a:rPr lang="hu-HU" sz="2000" dirty="0"/>
              <a:t>.</a:t>
            </a:r>
          </a:p>
          <a:p>
            <a:r>
              <a:rPr lang="en-US" sz="2000" dirty="0"/>
              <a:t>It </a:t>
            </a:r>
            <a:r>
              <a:rPr lang="en-US" sz="2000" b="1" i="1" dirty="0"/>
              <a:t>facilitates orderly adherence to budget limits</a:t>
            </a:r>
            <a:r>
              <a:rPr lang="en-US" sz="2000" dirty="0"/>
              <a:t>, which</a:t>
            </a:r>
            <a:r>
              <a:rPr lang="hu-HU" sz="2000" dirty="0"/>
              <a:t> </a:t>
            </a:r>
            <a:r>
              <a:rPr lang="en-US" sz="2000" dirty="0"/>
              <a:t>might otherwise be attained only though arbitrary</a:t>
            </a:r>
            <a:r>
              <a:rPr lang="hu-HU" sz="2000" dirty="0"/>
              <a:t> </a:t>
            </a:r>
            <a:r>
              <a:rPr lang="en-US" sz="2000" dirty="0"/>
              <a:t>restrictions.</a:t>
            </a:r>
          </a:p>
          <a:p>
            <a:r>
              <a:rPr lang="en-US" sz="2000" dirty="0"/>
              <a:t>It </a:t>
            </a:r>
            <a:r>
              <a:rPr lang="en-US" sz="2000" b="1" i="1" dirty="0"/>
              <a:t>reduces the risk</a:t>
            </a:r>
            <a:r>
              <a:rPr lang="en-US" sz="2000" dirty="0"/>
              <a:t> that </a:t>
            </a:r>
            <a:r>
              <a:rPr lang="en-US" sz="2000" b="1" i="1" dirty="0"/>
              <a:t>providers</a:t>
            </a:r>
            <a:r>
              <a:rPr lang="en-US" sz="2000" dirty="0"/>
              <a:t> will </a:t>
            </a:r>
            <a:r>
              <a:rPr lang="en-US" sz="2000" b="1" i="1" dirty="0"/>
              <a:t>require informal</a:t>
            </a:r>
            <a:r>
              <a:rPr lang="hu-HU" sz="2000" b="1" i="1" dirty="0"/>
              <a:t> </a:t>
            </a:r>
            <a:r>
              <a:rPr lang="en-US" sz="2000" b="1" i="1" dirty="0"/>
              <a:t>payments</a:t>
            </a:r>
            <a:r>
              <a:rPr lang="en-US" sz="2000" dirty="0"/>
              <a:t> from patients to secure access to high-value</a:t>
            </a:r>
            <a:r>
              <a:rPr lang="hu-HU" sz="2000" dirty="0"/>
              <a:t> services.</a:t>
            </a:r>
          </a:p>
          <a:p>
            <a:r>
              <a:rPr lang="en-US" sz="2000" dirty="0"/>
              <a:t>The entitlements </a:t>
            </a:r>
            <a:r>
              <a:rPr lang="en-US" sz="2000" b="1" i="1" dirty="0"/>
              <a:t>empower poor and marginalized</a:t>
            </a:r>
            <a:r>
              <a:rPr lang="hu-HU" sz="2000" b="1" i="1" dirty="0"/>
              <a:t> </a:t>
            </a:r>
            <a:r>
              <a:rPr lang="en-US" sz="2000" b="1" i="1" dirty="0"/>
              <a:t>groups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8701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E09D82B-F94B-4256-B233-1EC273C945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178700"/>
            <a:ext cx="7886700" cy="1325563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u-HU" sz="3200" dirty="0" err="1">
                <a:solidFill>
                  <a:srgbClr val="C00000"/>
                </a:solidFill>
              </a:rPr>
              <a:t>Quality</a:t>
            </a:r>
            <a:r>
              <a:rPr lang="hu-HU" sz="3200" dirty="0">
                <a:solidFill>
                  <a:srgbClr val="C00000"/>
                </a:solidFill>
              </a:rPr>
              <a:t> of Health </a:t>
            </a:r>
            <a:r>
              <a:rPr lang="hu-HU" sz="3200" dirty="0" err="1">
                <a:solidFill>
                  <a:srgbClr val="C00000"/>
                </a:solidFill>
              </a:rPr>
              <a:t>Services</a:t>
            </a:r>
            <a:r>
              <a:rPr lang="en-US" sz="320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E34C005-6395-4858-8A25-6A0C6EC7DB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6064" y="1271725"/>
            <a:ext cx="8039285" cy="4530725"/>
          </a:xfrm>
        </p:spPr>
        <p:txBody>
          <a:bodyPr>
            <a:normAutofit/>
          </a:bodyPr>
          <a:lstStyle/>
          <a:p>
            <a:pPr marL="525780" indent="-342900">
              <a:defRPr/>
            </a:pPr>
            <a:endParaRPr lang="hu-HU" sz="2000" dirty="0"/>
          </a:p>
          <a:p>
            <a:pPr marL="640080" indent="-457200">
              <a:defRPr/>
            </a:pPr>
            <a:r>
              <a:rPr lang="en-US" altLang="hu-HU" sz="2000" dirty="0"/>
              <a:t>the </a:t>
            </a:r>
            <a:r>
              <a:rPr lang="en-US" altLang="hu-HU" sz="2000" b="1" i="1" dirty="0"/>
              <a:t>degree</a:t>
            </a:r>
            <a:r>
              <a:rPr lang="en-US" altLang="hu-HU" sz="2000" i="1" dirty="0"/>
              <a:t> </a:t>
            </a:r>
            <a:r>
              <a:rPr lang="en-US" altLang="hu-HU" sz="2000" dirty="0"/>
              <a:t>to which consumers progress toward a </a:t>
            </a:r>
            <a:r>
              <a:rPr lang="en-US" altLang="hu-HU" sz="2000" b="1" i="1" dirty="0"/>
              <a:t>desired outcome</a:t>
            </a:r>
          </a:p>
          <a:p>
            <a:pPr marL="640080" indent="-457200">
              <a:defRPr/>
            </a:pPr>
            <a:r>
              <a:rPr lang="hu-HU" sz="2000" dirty="0" err="1"/>
              <a:t>when</a:t>
            </a:r>
            <a:r>
              <a:rPr lang="hu-HU" sz="2000" dirty="0"/>
              <a:t> </a:t>
            </a:r>
            <a:r>
              <a:rPr lang="hu-HU" sz="2000" i="1" dirty="0"/>
              <a:t>c</a:t>
            </a:r>
            <a:r>
              <a:rPr lang="en-US" sz="2000" i="1" dirty="0" err="1"/>
              <a:t>arrying</a:t>
            </a:r>
            <a:r>
              <a:rPr lang="en-US" sz="2000" i="1" dirty="0"/>
              <a:t> out </a:t>
            </a:r>
            <a:r>
              <a:rPr lang="en-US" sz="2000" b="1" i="1" dirty="0"/>
              <a:t>interventions</a:t>
            </a:r>
            <a:r>
              <a:rPr lang="en-US" sz="2000" dirty="0"/>
              <a:t> correctly </a:t>
            </a:r>
            <a:r>
              <a:rPr lang="en-US" sz="2000" b="1" i="1" dirty="0"/>
              <a:t>according</a:t>
            </a:r>
            <a:r>
              <a:rPr lang="hu-HU" sz="2000" b="1" i="1" dirty="0"/>
              <a:t> </a:t>
            </a:r>
            <a:r>
              <a:rPr lang="en-US" sz="2000" b="1" i="1" dirty="0"/>
              <a:t>to</a:t>
            </a:r>
            <a:r>
              <a:rPr lang="en-US" sz="2000" i="1" dirty="0"/>
              <a:t> pre</a:t>
            </a:r>
            <a:r>
              <a:rPr lang="hu-HU" sz="2000" i="1" dirty="0"/>
              <a:t>-</a:t>
            </a:r>
            <a:r>
              <a:rPr lang="en-US" sz="2000" i="1" dirty="0"/>
              <a:t>established </a:t>
            </a:r>
            <a:r>
              <a:rPr lang="en-US" sz="2000" b="1" i="1" dirty="0"/>
              <a:t>standards</a:t>
            </a:r>
            <a:r>
              <a:rPr lang="en-US" sz="2000" dirty="0"/>
              <a:t> and procedures,</a:t>
            </a:r>
            <a:r>
              <a:rPr lang="hu-HU" sz="2000" dirty="0"/>
              <a:t> </a:t>
            </a:r>
            <a:r>
              <a:rPr lang="en-US" sz="2000" dirty="0"/>
              <a:t>with an aim of satisfying the customers of the</a:t>
            </a:r>
            <a:r>
              <a:rPr lang="hu-HU" sz="2000" dirty="0"/>
              <a:t> </a:t>
            </a:r>
            <a:r>
              <a:rPr lang="en-US" sz="2000" dirty="0"/>
              <a:t>health system and maximizing results without</a:t>
            </a:r>
            <a:r>
              <a:rPr lang="hu-HU" sz="2000" dirty="0"/>
              <a:t> </a:t>
            </a:r>
            <a:r>
              <a:rPr lang="en-US" sz="2000" dirty="0"/>
              <a:t>generating health risks or unnecessary costs.</a:t>
            </a:r>
            <a:endParaRPr lang="hu-HU" sz="2000" dirty="0"/>
          </a:p>
          <a:p>
            <a:pPr marL="640080" indent="-457200">
              <a:defRPr/>
            </a:pPr>
            <a:r>
              <a:rPr lang="en-US" altLang="hu-HU" sz="2000" dirty="0"/>
              <a:t>the </a:t>
            </a:r>
            <a:r>
              <a:rPr lang="en-US" altLang="hu-HU" sz="2000" b="1" i="1" dirty="0"/>
              <a:t>level of excellence</a:t>
            </a:r>
            <a:r>
              <a:rPr lang="en-US" altLang="hu-HU" sz="2000" b="1" dirty="0"/>
              <a:t> </a:t>
            </a:r>
            <a:r>
              <a:rPr lang="en-US" altLang="hu-HU" sz="2000" dirty="0"/>
              <a:t>produced and documented in the process of patient care, based on the best knowledge available and achievable at a particular facility</a:t>
            </a:r>
            <a:r>
              <a:rPr lang="hu-HU" altLang="hu-HU" sz="2000" dirty="0"/>
              <a:t>. </a:t>
            </a:r>
          </a:p>
          <a:p>
            <a:pPr marL="640080" indent="-457200">
              <a:defRPr/>
            </a:pPr>
            <a:r>
              <a:rPr lang="hu-HU" altLang="hu-HU" sz="2000" b="1" i="1" dirty="0" err="1"/>
              <a:t>approaches</a:t>
            </a:r>
            <a:r>
              <a:rPr lang="hu-HU" altLang="hu-HU" sz="2000" b="1" i="1" dirty="0"/>
              <a:t> </a:t>
            </a:r>
            <a:r>
              <a:rPr lang="hu-HU" altLang="hu-HU" sz="2000" b="1" i="1" dirty="0" err="1"/>
              <a:t>to</a:t>
            </a:r>
            <a:r>
              <a:rPr lang="hu-HU" altLang="hu-HU" sz="2000" b="1" i="1" dirty="0"/>
              <a:t> </a:t>
            </a:r>
            <a:r>
              <a:rPr lang="hu-HU" altLang="hu-HU" sz="2000" b="1" i="1" dirty="0" err="1"/>
              <a:t>quality</a:t>
            </a:r>
            <a:r>
              <a:rPr lang="hu-HU" altLang="hu-HU" sz="2000" dirty="0"/>
              <a:t>: </a:t>
            </a:r>
            <a:r>
              <a:rPr lang="hu-HU" altLang="hu-HU" sz="2000" dirty="0" err="1"/>
              <a:t>Quality</a:t>
            </a:r>
            <a:r>
              <a:rPr lang="hu-HU" altLang="hu-HU" sz="2000" dirty="0"/>
              <a:t> </a:t>
            </a:r>
            <a:r>
              <a:rPr lang="hu-HU" altLang="hu-HU" sz="2000" dirty="0" err="1"/>
              <a:t>Control</a:t>
            </a:r>
            <a:r>
              <a:rPr lang="hu-HU" altLang="hu-HU" sz="2000" dirty="0"/>
              <a:t> (QC); Total </a:t>
            </a:r>
            <a:r>
              <a:rPr lang="hu-HU" altLang="hu-HU" sz="2000" dirty="0" err="1"/>
              <a:t>Quality</a:t>
            </a:r>
            <a:r>
              <a:rPr lang="hu-HU" altLang="hu-HU" sz="2000" dirty="0"/>
              <a:t> Management (TQM); </a:t>
            </a:r>
            <a:r>
              <a:rPr lang="hu-HU" altLang="hu-HU" sz="2000" dirty="0" err="1"/>
              <a:t>Quality</a:t>
            </a:r>
            <a:r>
              <a:rPr lang="hu-HU" altLang="hu-HU" sz="2000" dirty="0"/>
              <a:t> </a:t>
            </a:r>
            <a:r>
              <a:rPr lang="hu-HU" altLang="hu-HU" sz="2000" dirty="0" err="1"/>
              <a:t>Assurance</a:t>
            </a:r>
            <a:r>
              <a:rPr lang="hu-HU" altLang="hu-HU" sz="2000" dirty="0"/>
              <a:t> (QA); </a:t>
            </a:r>
            <a:r>
              <a:rPr lang="hu-HU" altLang="hu-HU" sz="2000" dirty="0" err="1"/>
              <a:t>Continuous</a:t>
            </a:r>
            <a:r>
              <a:rPr lang="hu-HU" altLang="hu-HU" sz="2000" dirty="0"/>
              <a:t> </a:t>
            </a:r>
            <a:r>
              <a:rPr lang="hu-HU" altLang="hu-HU" sz="2000" dirty="0" err="1"/>
              <a:t>Quality</a:t>
            </a:r>
            <a:r>
              <a:rPr lang="hu-HU" altLang="hu-HU" sz="2000" dirty="0"/>
              <a:t> </a:t>
            </a:r>
            <a:r>
              <a:rPr lang="hu-HU" altLang="hu-HU" sz="2000" dirty="0" err="1"/>
              <a:t>Improvement</a:t>
            </a:r>
            <a:r>
              <a:rPr lang="hu-HU" altLang="hu-HU" sz="2000" dirty="0"/>
              <a:t> (CQI); </a:t>
            </a:r>
            <a:r>
              <a:rPr lang="hu-HU" altLang="hu-HU" sz="2000" b="1" i="1" dirty="0" err="1"/>
              <a:t>Healthcare</a:t>
            </a:r>
            <a:r>
              <a:rPr lang="hu-HU" altLang="hu-HU" sz="2000" b="1" i="1" dirty="0"/>
              <a:t> </a:t>
            </a:r>
            <a:r>
              <a:rPr lang="hu-HU" altLang="hu-HU" sz="2000" b="1" i="1" dirty="0" err="1"/>
              <a:t>Accreditation</a:t>
            </a:r>
            <a:r>
              <a:rPr lang="hu-HU" altLang="hu-HU" sz="2000" b="1" i="1" dirty="0"/>
              <a:t> </a:t>
            </a:r>
            <a:r>
              <a:rPr lang="hu-HU" altLang="hu-HU" sz="2000" dirty="0"/>
              <a:t>(HA)</a:t>
            </a:r>
          </a:p>
          <a:p>
            <a:pPr marL="640080" indent="-457200">
              <a:defRPr/>
            </a:pPr>
            <a:endParaRPr lang="hu-HU" altLang="hu-HU" sz="2000" dirty="0"/>
          </a:p>
        </p:txBody>
      </p:sp>
    </p:spTree>
    <p:extLst>
      <p:ext uri="{BB962C8B-B14F-4D97-AF65-F5344CB8AC3E}">
        <p14:creationId xmlns:p14="http://schemas.microsoft.com/office/powerpoint/2010/main" val="2855257576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F4D3731-82E7-416C-81E2-A70167061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4971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hu-HU" sz="3200" dirty="0" err="1">
                <a:solidFill>
                  <a:srgbClr val="C00000"/>
                </a:solidFill>
              </a:rPr>
              <a:t>Requirements</a:t>
            </a:r>
            <a:r>
              <a:rPr lang="hu-HU" sz="3200" dirty="0">
                <a:solidFill>
                  <a:srgbClr val="C00000"/>
                </a:solidFill>
              </a:rPr>
              <a:t> </a:t>
            </a:r>
            <a:r>
              <a:rPr lang="hu-HU" sz="3200" dirty="0" err="1">
                <a:solidFill>
                  <a:srgbClr val="C00000"/>
                </a:solidFill>
              </a:rPr>
              <a:t>for</a:t>
            </a:r>
            <a:r>
              <a:rPr lang="hu-HU" sz="3200" dirty="0">
                <a:solidFill>
                  <a:srgbClr val="C00000"/>
                </a:solidFill>
              </a:rPr>
              <a:t> q</a:t>
            </a:r>
            <a:r>
              <a:rPr lang="en-GB" sz="3200" dirty="0" err="1">
                <a:solidFill>
                  <a:srgbClr val="C00000"/>
                </a:solidFill>
              </a:rPr>
              <a:t>uality</a:t>
            </a:r>
            <a:r>
              <a:rPr lang="hu-HU" sz="3200" dirty="0">
                <a:solidFill>
                  <a:srgbClr val="C00000"/>
                </a:solidFill>
              </a:rPr>
              <a:t> </a:t>
            </a:r>
            <a:r>
              <a:rPr lang="hu-HU" sz="3200" dirty="0" err="1">
                <a:solidFill>
                  <a:srgbClr val="C00000"/>
                </a:solidFill>
              </a:rPr>
              <a:t>improvement</a:t>
            </a:r>
            <a:endParaRPr lang="en-GB" sz="3200" dirty="0">
              <a:solidFill>
                <a:srgbClr val="C00000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DED9B0E-4F66-45A7-8EE6-7E5F32FC3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u-HU" sz="2000" b="1" i="1" dirty="0" err="1"/>
              <a:t>Adequate</a:t>
            </a:r>
            <a:r>
              <a:rPr lang="hu-HU" sz="2000" b="1" i="1" dirty="0"/>
              <a:t> </a:t>
            </a:r>
            <a:r>
              <a:rPr lang="hu-HU" sz="2000" b="1" i="1" dirty="0" err="1"/>
              <a:t>funds</a:t>
            </a:r>
            <a:r>
              <a:rPr lang="hu-HU" sz="2000" b="1" i="1" dirty="0"/>
              <a:t> </a:t>
            </a:r>
            <a:r>
              <a:rPr lang="hu-HU" sz="2000" dirty="0" err="1"/>
              <a:t>are</a:t>
            </a:r>
            <a:r>
              <a:rPr lang="hu-HU" sz="2000" dirty="0"/>
              <a:t> </a:t>
            </a:r>
            <a:r>
              <a:rPr lang="hu-HU" sz="2000" dirty="0" err="1"/>
              <a:t>needed</a:t>
            </a:r>
            <a:r>
              <a:rPr lang="hu-HU" sz="2000" dirty="0"/>
              <a:t> </a:t>
            </a:r>
            <a:r>
              <a:rPr lang="hu-HU" sz="2000" dirty="0" err="1"/>
              <a:t>to</a:t>
            </a:r>
            <a:r>
              <a:rPr lang="hu-HU" sz="2000" dirty="0"/>
              <a:t> </a:t>
            </a:r>
            <a:r>
              <a:rPr lang="hu-HU" sz="2000" dirty="0" err="1"/>
              <a:t>finance</a:t>
            </a:r>
            <a:r>
              <a:rPr lang="hu-HU" sz="2000" dirty="0"/>
              <a:t> b</a:t>
            </a:r>
            <a:r>
              <a:rPr lang="en-GB" sz="2000" dirty="0" err="1"/>
              <a:t>enefit</a:t>
            </a:r>
            <a:r>
              <a:rPr lang="en-GB" sz="2000" dirty="0"/>
              <a:t> </a:t>
            </a:r>
            <a:r>
              <a:rPr lang="hu-HU" sz="2000" dirty="0"/>
              <a:t>p</a:t>
            </a:r>
            <a:r>
              <a:rPr lang="en-GB" sz="2000" dirty="0" err="1"/>
              <a:t>ackage</a:t>
            </a:r>
            <a:r>
              <a:rPr lang="hu-HU" sz="2000" dirty="0"/>
              <a:t>s</a:t>
            </a:r>
            <a:endParaRPr lang="en-GB" sz="2000" dirty="0"/>
          </a:p>
          <a:p>
            <a:r>
              <a:rPr lang="en-GB" sz="2000" b="1" i="1" dirty="0"/>
              <a:t>Strategic purchasing </a:t>
            </a:r>
            <a:r>
              <a:rPr lang="en-GB" sz="2000" dirty="0"/>
              <a:t>of health services </a:t>
            </a:r>
            <a:r>
              <a:rPr lang="hu-HU" sz="2000" dirty="0"/>
              <a:t>is </a:t>
            </a:r>
            <a:r>
              <a:rPr lang="hu-HU" sz="2000" dirty="0" err="1"/>
              <a:t>needed</a:t>
            </a:r>
            <a:r>
              <a:rPr lang="hu-HU" sz="2000" dirty="0"/>
              <a:t> </a:t>
            </a:r>
            <a:r>
              <a:rPr lang="hu-HU" sz="2000" dirty="0" err="1"/>
              <a:t>to</a:t>
            </a:r>
            <a:r>
              <a:rPr lang="hu-HU" sz="2000" dirty="0"/>
              <a:t> </a:t>
            </a:r>
            <a:r>
              <a:rPr lang="en-GB" sz="2000" dirty="0" err="1"/>
              <a:t>provid</a:t>
            </a:r>
            <a:r>
              <a:rPr lang="hu-HU" sz="2000" dirty="0"/>
              <a:t>e </a:t>
            </a:r>
            <a:r>
              <a:rPr lang="hu-HU" sz="2000" dirty="0" err="1"/>
              <a:t>sufficient</a:t>
            </a:r>
            <a:r>
              <a:rPr lang="hu-HU" sz="2000" dirty="0"/>
              <a:t> </a:t>
            </a:r>
            <a:r>
              <a:rPr lang="hu-HU" sz="2000" dirty="0" err="1"/>
              <a:t>funds</a:t>
            </a:r>
            <a:r>
              <a:rPr lang="hu-HU" sz="2000" dirty="0"/>
              <a:t> and </a:t>
            </a:r>
            <a:r>
              <a:rPr lang="en-GB" sz="2000" dirty="0"/>
              <a:t>incentives </a:t>
            </a:r>
            <a:r>
              <a:rPr lang="hu-HU" sz="2000" dirty="0" err="1"/>
              <a:t>for</a:t>
            </a:r>
            <a:r>
              <a:rPr lang="en-GB" sz="2000" dirty="0"/>
              <a:t> providers</a:t>
            </a:r>
          </a:p>
          <a:p>
            <a:r>
              <a:rPr lang="en-GB" sz="2000" b="1" i="1" dirty="0"/>
              <a:t>Performance </a:t>
            </a:r>
            <a:r>
              <a:rPr lang="hu-HU" sz="2000" b="1" i="1" dirty="0" err="1"/>
              <a:t>based</a:t>
            </a:r>
            <a:r>
              <a:rPr lang="hu-HU" sz="2000" b="1" i="1" dirty="0"/>
              <a:t> </a:t>
            </a:r>
            <a:r>
              <a:rPr lang="en-GB" sz="2000" b="1" i="1" dirty="0"/>
              <a:t>financing </a:t>
            </a:r>
            <a:r>
              <a:rPr lang="hu-HU" sz="2000" dirty="0" err="1"/>
              <a:t>needs</a:t>
            </a:r>
            <a:r>
              <a:rPr lang="hu-HU" sz="2000" dirty="0"/>
              <a:t> </a:t>
            </a:r>
            <a:r>
              <a:rPr lang="hu-HU" sz="2000" dirty="0" err="1"/>
              <a:t>to</a:t>
            </a:r>
            <a:r>
              <a:rPr lang="hu-HU" sz="2000" dirty="0"/>
              <a:t> </a:t>
            </a:r>
            <a:r>
              <a:rPr lang="hu-HU" sz="2000" dirty="0" err="1"/>
              <a:t>reflect</a:t>
            </a:r>
            <a:r>
              <a:rPr lang="hu-HU" sz="2000" dirty="0"/>
              <a:t> </a:t>
            </a:r>
            <a:r>
              <a:rPr lang="en-GB" sz="2000" dirty="0"/>
              <a:t>quality</a:t>
            </a:r>
            <a:r>
              <a:rPr lang="hu-HU" sz="2000" dirty="0"/>
              <a:t> and </a:t>
            </a:r>
            <a:r>
              <a:rPr lang="hu-HU" sz="2000" dirty="0" err="1"/>
              <a:t>safety</a:t>
            </a:r>
            <a:endParaRPr lang="en-GB" sz="2000" dirty="0"/>
          </a:p>
          <a:p>
            <a:r>
              <a:rPr lang="en-GB" sz="2000" b="1" i="1" dirty="0" err="1"/>
              <a:t>Autonom</a:t>
            </a:r>
            <a:r>
              <a:rPr lang="hu-HU" sz="2000" b="1" i="1" dirty="0" err="1"/>
              <a:t>ous</a:t>
            </a:r>
            <a:r>
              <a:rPr lang="hu-HU" sz="2000" b="1" i="1" dirty="0"/>
              <a:t> </a:t>
            </a:r>
            <a:r>
              <a:rPr lang="en-GB" sz="2000" b="1" i="1" dirty="0"/>
              <a:t>hospitals </a:t>
            </a:r>
            <a:r>
              <a:rPr lang="hu-HU" sz="2000" dirty="0"/>
              <a:t>and </a:t>
            </a:r>
            <a:r>
              <a:rPr lang="hu-HU" sz="2000" dirty="0" err="1"/>
              <a:t>hospital</a:t>
            </a:r>
            <a:r>
              <a:rPr lang="hu-HU" sz="2000" dirty="0"/>
              <a:t> management </a:t>
            </a:r>
            <a:r>
              <a:rPr lang="hu-HU" sz="2000" dirty="0" err="1"/>
              <a:t>may</a:t>
            </a:r>
            <a:r>
              <a:rPr lang="hu-HU" sz="2000" dirty="0"/>
              <a:t> </a:t>
            </a:r>
            <a:r>
              <a:rPr lang="hu-HU" sz="2000" dirty="0" err="1"/>
              <a:t>improve</a:t>
            </a:r>
            <a:r>
              <a:rPr lang="hu-HU" sz="2000" dirty="0"/>
              <a:t> </a:t>
            </a:r>
            <a:r>
              <a:rPr lang="hu-HU" sz="2000" dirty="0" err="1"/>
              <a:t>efficiency</a:t>
            </a:r>
            <a:r>
              <a:rPr lang="hu-HU" sz="2000" dirty="0"/>
              <a:t> and </a:t>
            </a:r>
            <a:r>
              <a:rPr lang="hu-HU" sz="2000" dirty="0" err="1"/>
              <a:t>quality</a:t>
            </a:r>
            <a:endParaRPr lang="en-GB" sz="2000" dirty="0"/>
          </a:p>
          <a:p>
            <a:r>
              <a:rPr lang="en-GB" sz="2000" dirty="0"/>
              <a:t>Promote/Incentivize </a:t>
            </a:r>
            <a:r>
              <a:rPr lang="hu-HU" sz="2000" b="1" i="1" dirty="0" err="1"/>
              <a:t>health</a:t>
            </a:r>
            <a:r>
              <a:rPr lang="hu-HU" sz="2000" b="1" i="1" dirty="0"/>
              <a:t> </a:t>
            </a:r>
            <a:r>
              <a:rPr lang="hu-HU" sz="2000" b="1" i="1" dirty="0" err="1"/>
              <a:t>care</a:t>
            </a:r>
            <a:r>
              <a:rPr lang="hu-HU" sz="2000" b="1" i="1" dirty="0"/>
              <a:t> </a:t>
            </a:r>
            <a:r>
              <a:rPr lang="en-GB" sz="2000" b="1" i="1" dirty="0"/>
              <a:t>accreditation</a:t>
            </a:r>
          </a:p>
          <a:p>
            <a:r>
              <a:rPr lang="en-GB" sz="2000" dirty="0"/>
              <a:t>Establishment of credible </a:t>
            </a:r>
            <a:r>
              <a:rPr lang="en-GB" sz="2000" b="1" i="1" dirty="0"/>
              <a:t>accountability mechanism </a:t>
            </a:r>
          </a:p>
        </p:txBody>
      </p:sp>
    </p:spTree>
    <p:extLst>
      <p:ext uri="{BB962C8B-B14F-4D97-AF65-F5344CB8AC3E}">
        <p14:creationId xmlns:p14="http://schemas.microsoft.com/office/powerpoint/2010/main" val="3250110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342</TotalTime>
  <Words>779</Words>
  <Application>Microsoft Office PowerPoint</Application>
  <PresentationFormat>Diavetítés a képernyőre (4:3 oldalarány)</PresentationFormat>
  <Paragraphs>128</Paragraphs>
  <Slides>12</Slides>
  <Notes>3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Office-téma</vt:lpstr>
      <vt:lpstr>Recommendations for health system reform in Georgia</vt:lpstr>
      <vt:lpstr>Health System Reform - Novel Solutions</vt:lpstr>
      <vt:lpstr>PowerPoint-bemutató</vt:lpstr>
      <vt:lpstr>Recommendations for Health System Reform</vt:lpstr>
      <vt:lpstr>Social Health Authority</vt:lpstr>
      <vt:lpstr>How to Set Health Benefit Package?</vt:lpstr>
      <vt:lpstr>PowerPoint-bemutató</vt:lpstr>
      <vt:lpstr>Quality of Health Services </vt:lpstr>
      <vt:lpstr>Requirements for quality improvement</vt:lpstr>
      <vt:lpstr>What is Healthcare Accreditation?</vt:lpstr>
      <vt:lpstr>How to Administer Healthcare Quality?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Recommendations for health system reform in Georgia</dc:title>
  <dc:creator>lajos kovacs</dc:creator>
  <cp:lastModifiedBy>lajos kovacs</cp:lastModifiedBy>
  <cp:revision>16</cp:revision>
  <dcterms:created xsi:type="dcterms:W3CDTF">2021-03-08T09:29:27Z</dcterms:created>
  <dcterms:modified xsi:type="dcterms:W3CDTF">2021-03-08T15:12:15Z</dcterms:modified>
</cp:coreProperties>
</file>